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3.xml" ContentType="application/vnd.openxmlformats-officedocument.drawingml.chartshape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7" r:id="rId1"/>
  </p:sldMasterIdLst>
  <p:notesMasterIdLst>
    <p:notesMasterId r:id="rId105"/>
  </p:notesMasterIdLst>
  <p:sldIdLst>
    <p:sldId id="256" r:id="rId2"/>
    <p:sldId id="433" r:id="rId3"/>
    <p:sldId id="262" r:id="rId4"/>
    <p:sldId id="326" r:id="rId5"/>
    <p:sldId id="258" r:id="rId6"/>
    <p:sldId id="266" r:id="rId7"/>
    <p:sldId id="271" r:id="rId8"/>
    <p:sldId id="269" r:id="rId9"/>
    <p:sldId id="272" r:id="rId10"/>
    <p:sldId id="268" r:id="rId11"/>
    <p:sldId id="265" r:id="rId12"/>
    <p:sldId id="279" r:id="rId13"/>
    <p:sldId id="275" r:id="rId14"/>
    <p:sldId id="327" r:id="rId15"/>
    <p:sldId id="378" r:id="rId16"/>
    <p:sldId id="379" r:id="rId17"/>
    <p:sldId id="381" r:id="rId18"/>
    <p:sldId id="383" r:id="rId19"/>
    <p:sldId id="384" r:id="rId20"/>
    <p:sldId id="385" r:id="rId21"/>
    <p:sldId id="386" r:id="rId22"/>
    <p:sldId id="387" r:id="rId23"/>
    <p:sldId id="388" r:id="rId24"/>
    <p:sldId id="389" r:id="rId25"/>
    <p:sldId id="390" r:id="rId26"/>
    <p:sldId id="391" r:id="rId27"/>
    <p:sldId id="298" r:id="rId28"/>
    <p:sldId id="333" r:id="rId29"/>
    <p:sldId id="331" r:id="rId30"/>
    <p:sldId id="432" r:id="rId31"/>
    <p:sldId id="332" r:id="rId32"/>
    <p:sldId id="330" r:id="rId33"/>
    <p:sldId id="357" r:id="rId34"/>
    <p:sldId id="328" r:id="rId35"/>
    <p:sldId id="335" r:id="rId36"/>
    <p:sldId id="338" r:id="rId37"/>
    <p:sldId id="336" r:id="rId38"/>
    <p:sldId id="337" r:id="rId39"/>
    <p:sldId id="339" r:id="rId40"/>
    <p:sldId id="341" r:id="rId41"/>
    <p:sldId id="342" r:id="rId42"/>
    <p:sldId id="350" r:id="rId43"/>
    <p:sldId id="344" r:id="rId44"/>
    <p:sldId id="345" r:id="rId45"/>
    <p:sldId id="346" r:id="rId46"/>
    <p:sldId id="347" r:id="rId47"/>
    <p:sldId id="393" r:id="rId48"/>
    <p:sldId id="349" r:id="rId49"/>
    <p:sldId id="376" r:id="rId50"/>
    <p:sldId id="356" r:id="rId51"/>
    <p:sldId id="358" r:id="rId52"/>
    <p:sldId id="359" r:id="rId53"/>
    <p:sldId id="360" r:id="rId54"/>
    <p:sldId id="363" r:id="rId55"/>
    <p:sldId id="364" r:id="rId56"/>
    <p:sldId id="362" r:id="rId57"/>
    <p:sldId id="368" r:id="rId58"/>
    <p:sldId id="422" r:id="rId59"/>
    <p:sldId id="421" r:id="rId60"/>
    <p:sldId id="424" r:id="rId61"/>
    <p:sldId id="423" r:id="rId62"/>
    <p:sldId id="425" r:id="rId63"/>
    <p:sldId id="426" r:id="rId64"/>
    <p:sldId id="365" r:id="rId65"/>
    <p:sldId id="367" r:id="rId66"/>
    <p:sldId id="369" r:id="rId67"/>
    <p:sldId id="370" r:id="rId68"/>
    <p:sldId id="366" r:id="rId69"/>
    <p:sldId id="397" r:id="rId70"/>
    <p:sldId id="415" r:id="rId71"/>
    <p:sldId id="416" r:id="rId72"/>
    <p:sldId id="420" r:id="rId73"/>
    <p:sldId id="401" r:id="rId74"/>
    <p:sldId id="403" r:id="rId75"/>
    <p:sldId id="410" r:id="rId76"/>
    <p:sldId id="411" r:id="rId77"/>
    <p:sldId id="412" r:id="rId78"/>
    <p:sldId id="413" r:id="rId79"/>
    <p:sldId id="414" r:id="rId80"/>
    <p:sldId id="427" r:id="rId81"/>
    <p:sldId id="428" r:id="rId82"/>
    <p:sldId id="431" r:id="rId83"/>
    <p:sldId id="419" r:id="rId84"/>
    <p:sldId id="399" r:id="rId85"/>
    <p:sldId id="400" r:id="rId86"/>
    <p:sldId id="402" r:id="rId87"/>
    <p:sldId id="408" r:id="rId88"/>
    <p:sldId id="417" r:id="rId89"/>
    <p:sldId id="418" r:id="rId90"/>
    <p:sldId id="404" r:id="rId91"/>
    <p:sldId id="405" r:id="rId92"/>
    <p:sldId id="407" r:id="rId93"/>
    <p:sldId id="406" r:id="rId94"/>
    <p:sldId id="429" r:id="rId95"/>
    <p:sldId id="430" r:id="rId96"/>
    <p:sldId id="435" r:id="rId97"/>
    <p:sldId id="373" r:id="rId98"/>
    <p:sldId id="372" r:id="rId99"/>
    <p:sldId id="374" r:id="rId100"/>
    <p:sldId id="375" r:id="rId101"/>
    <p:sldId id="434" r:id="rId102"/>
    <p:sldId id="394" r:id="rId103"/>
    <p:sldId id="395" r:id="rId104"/>
  </p:sldIdLst>
  <p:sldSz cx="12192000" cy="6858000"/>
  <p:notesSz cx="6858000" cy="9144000"/>
  <p:embeddedFontLst>
    <p:embeddedFont>
      <p:font typeface="Calibri" panose="020F0502020204030204" pitchFamily="34" charset="0"/>
      <p:regular r:id="rId106"/>
      <p:bold r:id="rId107"/>
      <p:italic r:id="rId108"/>
      <p:boldItalic r:id="rId109"/>
    </p:embeddedFont>
    <p:embeddedFont>
      <p:font typeface="Calibri Light" panose="020F0302020204030204" pitchFamily="34" charset="0"/>
      <p:regular r:id="rId110"/>
      <p:italic r:id="rId111"/>
    </p:embeddedFont>
    <p:embeddedFont>
      <p:font typeface="Quicksand" panose="00000500000000000000" pitchFamily="2" charset="0"/>
      <p:regular r:id="rId112"/>
      <p:bold r:id="rId1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E2"/>
    <a:srgbClr val="009AD0"/>
    <a:srgbClr val="5F2C98"/>
    <a:srgbClr val="612686"/>
    <a:srgbClr val="572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076533-10CA-493E-8419-B77D855AAC7A}" v="3" dt="2020-06-25T10:56:40.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7556" autoAdjust="0"/>
  </p:normalViewPr>
  <p:slideViewPr>
    <p:cSldViewPr snapToGrid="0">
      <p:cViewPr varScale="1">
        <p:scale>
          <a:sx n="88" d="100"/>
          <a:sy n="88" d="100"/>
        </p:scale>
        <p:origin x="7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font" Target="fonts/font5.fntdata"/><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113" Type="http://schemas.openxmlformats.org/officeDocument/2006/relationships/font" Target="fonts/font8.fntdata"/><Relationship Id="rId118"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3.fntdata"/><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fntdata"/><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son Crawford" userId="76f587c13a6b1f7f" providerId="LiveId" clId="{C3076533-10CA-493E-8419-B77D855AAC7A}"/>
    <pc:docChg chg="undo custSel delSld modSld">
      <pc:chgData name="Jamison Crawford" userId="76f587c13a6b1f7f" providerId="LiveId" clId="{C3076533-10CA-493E-8419-B77D855AAC7A}" dt="2020-06-25T10:58:37.299" v="3454" actId="20577"/>
      <pc:docMkLst>
        <pc:docMk/>
      </pc:docMkLst>
      <pc:sldChg chg="modSp mod modNotesTx">
        <pc:chgData name="Jamison Crawford" userId="76f587c13a6b1f7f" providerId="LiveId" clId="{C3076533-10CA-493E-8419-B77D855AAC7A}" dt="2020-06-25T10:45:21.864" v="2541" actId="113"/>
        <pc:sldMkLst>
          <pc:docMk/>
          <pc:sldMk cId="3083068048" sldId="256"/>
        </pc:sldMkLst>
        <pc:spChg chg="mod">
          <ac:chgData name="Jamison Crawford" userId="76f587c13a6b1f7f" providerId="LiveId" clId="{C3076533-10CA-493E-8419-B77D855AAC7A}" dt="2020-06-25T10:45:21.864" v="2541" actId="113"/>
          <ac:spMkLst>
            <pc:docMk/>
            <pc:sldMk cId="3083068048" sldId="256"/>
            <ac:spMk id="3" creationId="{00000000-0000-0000-0000-000000000000}"/>
          </ac:spMkLst>
        </pc:spChg>
      </pc:sldChg>
      <pc:sldChg chg="modSp mod modNotesTx">
        <pc:chgData name="Jamison Crawford" userId="76f587c13a6b1f7f" providerId="LiveId" clId="{C3076533-10CA-493E-8419-B77D855AAC7A}" dt="2020-06-25T10:20:04.348" v="1225" actId="313"/>
        <pc:sldMkLst>
          <pc:docMk/>
          <pc:sldMk cId="2981673920" sldId="258"/>
        </pc:sldMkLst>
        <pc:spChg chg="mod">
          <ac:chgData name="Jamison Crawford" userId="76f587c13a6b1f7f" providerId="LiveId" clId="{C3076533-10CA-493E-8419-B77D855AAC7A}" dt="2020-06-25T10:17:22.905" v="978" actId="20577"/>
          <ac:spMkLst>
            <pc:docMk/>
            <pc:sldMk cId="2981673920" sldId="258"/>
            <ac:spMk id="3" creationId="{00000000-0000-0000-0000-000000000000}"/>
          </ac:spMkLst>
        </pc:spChg>
      </pc:sldChg>
      <pc:sldChg chg="modNotesTx">
        <pc:chgData name="Jamison Crawford" userId="76f587c13a6b1f7f" providerId="LiveId" clId="{C3076533-10CA-493E-8419-B77D855AAC7A}" dt="2020-06-25T10:09:27.645" v="773" actId="20577"/>
        <pc:sldMkLst>
          <pc:docMk/>
          <pc:sldMk cId="4248017327" sldId="262"/>
        </pc:sldMkLst>
      </pc:sldChg>
      <pc:sldChg chg="modNotesTx">
        <pc:chgData name="Jamison Crawford" userId="76f587c13a6b1f7f" providerId="LiveId" clId="{C3076533-10CA-493E-8419-B77D855AAC7A}" dt="2020-06-25T10:50:25.503" v="2937" actId="20577"/>
        <pc:sldMkLst>
          <pc:docMk/>
          <pc:sldMk cId="3367309584" sldId="265"/>
        </pc:sldMkLst>
      </pc:sldChg>
      <pc:sldChg chg="modNotesTx">
        <pc:chgData name="Jamison Crawford" userId="76f587c13a6b1f7f" providerId="LiveId" clId="{C3076533-10CA-493E-8419-B77D855AAC7A}" dt="2020-06-25T10:36:41.585" v="2304" actId="20577"/>
        <pc:sldMkLst>
          <pc:docMk/>
          <pc:sldMk cId="2356304358" sldId="266"/>
        </pc:sldMkLst>
      </pc:sldChg>
      <pc:sldChg chg="modNotesTx">
        <pc:chgData name="Jamison Crawford" userId="76f587c13a6b1f7f" providerId="LiveId" clId="{C3076533-10CA-493E-8419-B77D855AAC7A}" dt="2020-06-25T10:46:53.103" v="2590" actId="20577"/>
        <pc:sldMkLst>
          <pc:docMk/>
          <pc:sldMk cId="3359667654" sldId="268"/>
        </pc:sldMkLst>
      </pc:sldChg>
      <pc:sldChg chg="modSp mod modNotesTx">
        <pc:chgData name="Jamison Crawford" userId="76f587c13a6b1f7f" providerId="LiveId" clId="{C3076533-10CA-493E-8419-B77D855AAC7A}" dt="2020-06-25T10:27:58.957" v="1965" actId="20577"/>
        <pc:sldMkLst>
          <pc:docMk/>
          <pc:sldMk cId="3332236325" sldId="271"/>
        </pc:sldMkLst>
        <pc:spChg chg="mod">
          <ac:chgData name="Jamison Crawford" userId="76f587c13a6b1f7f" providerId="LiveId" clId="{C3076533-10CA-493E-8419-B77D855AAC7A}" dt="2020-06-25T10:27:58.957" v="1965" actId="20577"/>
          <ac:spMkLst>
            <pc:docMk/>
            <pc:sldMk cId="3332236325" sldId="271"/>
            <ac:spMk id="3" creationId="{00000000-0000-0000-0000-000000000000}"/>
          </ac:spMkLst>
        </pc:spChg>
      </pc:sldChg>
      <pc:sldChg chg="modSp mod modNotesTx">
        <pc:chgData name="Jamison Crawford" userId="76f587c13a6b1f7f" providerId="LiveId" clId="{C3076533-10CA-493E-8419-B77D855AAC7A}" dt="2020-06-25T10:38:25.467" v="2457" actId="20577"/>
        <pc:sldMkLst>
          <pc:docMk/>
          <pc:sldMk cId="1646552313" sldId="272"/>
        </pc:sldMkLst>
        <pc:spChg chg="mod">
          <ac:chgData name="Jamison Crawford" userId="76f587c13a6b1f7f" providerId="LiveId" clId="{C3076533-10CA-493E-8419-B77D855AAC7A}" dt="2020-06-25T10:37:37.919" v="2361" actId="20577"/>
          <ac:spMkLst>
            <pc:docMk/>
            <pc:sldMk cId="1646552313" sldId="272"/>
            <ac:spMk id="3" creationId="{00000000-0000-0000-0000-000000000000}"/>
          </ac:spMkLst>
        </pc:spChg>
      </pc:sldChg>
      <pc:sldChg chg="modSp mod modNotesTx">
        <pc:chgData name="Jamison Crawford" userId="76f587c13a6b1f7f" providerId="LiveId" clId="{C3076533-10CA-493E-8419-B77D855AAC7A}" dt="2020-06-25T10:51:01.263" v="2968" actId="1076"/>
        <pc:sldMkLst>
          <pc:docMk/>
          <pc:sldMk cId="2947391797" sldId="275"/>
        </pc:sldMkLst>
        <pc:spChg chg="mod">
          <ac:chgData name="Jamison Crawford" userId="76f587c13a6b1f7f" providerId="LiveId" clId="{C3076533-10CA-493E-8419-B77D855AAC7A}" dt="2020-06-25T10:51:01.263" v="2968" actId="1076"/>
          <ac:spMkLst>
            <pc:docMk/>
            <pc:sldMk cId="2947391797" sldId="275"/>
            <ac:spMk id="3" creationId="{00000000-0000-0000-0000-000000000000}"/>
          </ac:spMkLst>
        </pc:spChg>
      </pc:sldChg>
      <pc:sldChg chg="modNotesTx">
        <pc:chgData name="Jamison Crawford" userId="76f587c13a6b1f7f" providerId="LiveId" clId="{C3076533-10CA-493E-8419-B77D855AAC7A}" dt="2020-06-25T10:53:08.405" v="3091" actId="5793"/>
        <pc:sldMkLst>
          <pc:docMk/>
          <pc:sldMk cId="3597951811" sldId="327"/>
        </pc:sldMkLst>
      </pc:sldChg>
      <pc:sldChg chg="modNotesTx">
        <pc:chgData name="Jamison Crawford" userId="76f587c13a6b1f7f" providerId="LiveId" clId="{C3076533-10CA-493E-8419-B77D855AAC7A}" dt="2020-06-25T10:53:17.392" v="3092" actId="20577"/>
        <pc:sldMkLst>
          <pc:docMk/>
          <pc:sldMk cId="2275923110" sldId="378"/>
        </pc:sldMkLst>
      </pc:sldChg>
      <pc:sldChg chg="modNotesTx">
        <pc:chgData name="Jamison Crawford" userId="76f587c13a6b1f7f" providerId="LiveId" clId="{C3076533-10CA-493E-8419-B77D855AAC7A}" dt="2020-06-25T10:54:12.971" v="3259" actId="20577"/>
        <pc:sldMkLst>
          <pc:docMk/>
          <pc:sldMk cId="2513220159" sldId="381"/>
        </pc:sldMkLst>
      </pc:sldChg>
      <pc:sldChg chg="addSp delSp modSp mod modNotesTx">
        <pc:chgData name="Jamison Crawford" userId="76f587c13a6b1f7f" providerId="LiveId" clId="{C3076533-10CA-493E-8419-B77D855AAC7A}" dt="2020-06-25T10:56:55.260" v="3364" actId="1076"/>
        <pc:sldMkLst>
          <pc:docMk/>
          <pc:sldMk cId="2570245000" sldId="384"/>
        </pc:sldMkLst>
        <pc:spChg chg="add del mod">
          <ac:chgData name="Jamison Crawford" userId="76f587c13a6b1f7f" providerId="LiveId" clId="{C3076533-10CA-493E-8419-B77D855AAC7A}" dt="2020-06-25T10:55:10.918" v="3262" actId="478"/>
          <ac:spMkLst>
            <pc:docMk/>
            <pc:sldMk cId="2570245000" sldId="384"/>
            <ac:spMk id="4" creationId="{EBFDE051-7107-449B-88F8-BCBEB1C2E1AE}"/>
          </ac:spMkLst>
        </pc:spChg>
        <pc:spChg chg="add del mod">
          <ac:chgData name="Jamison Crawford" userId="76f587c13a6b1f7f" providerId="LiveId" clId="{C3076533-10CA-493E-8419-B77D855AAC7A}" dt="2020-06-25T10:56:43.489" v="3362" actId="478"/>
          <ac:spMkLst>
            <pc:docMk/>
            <pc:sldMk cId="2570245000" sldId="384"/>
            <ac:spMk id="7" creationId="{3D424A4D-2210-4F49-B5B5-9021C71F526F}"/>
          </ac:spMkLst>
        </pc:spChg>
        <pc:picChg chg="add mod">
          <ac:chgData name="Jamison Crawford" userId="76f587c13a6b1f7f" providerId="LiveId" clId="{C3076533-10CA-493E-8419-B77D855AAC7A}" dt="2020-06-25T10:56:55.260" v="3364" actId="1076"/>
          <ac:picMkLst>
            <pc:docMk/>
            <pc:sldMk cId="2570245000" sldId="384"/>
            <ac:picMk id="2" creationId="{6BA766E1-D0EE-48CA-B000-299DE7C81CE1}"/>
          </ac:picMkLst>
        </pc:picChg>
        <pc:picChg chg="add del mod">
          <ac:chgData name="Jamison Crawford" userId="76f587c13a6b1f7f" providerId="LiveId" clId="{C3076533-10CA-493E-8419-B77D855AAC7A}" dt="2020-06-25T10:56:40.305" v="3360" actId="478"/>
          <ac:picMkLst>
            <pc:docMk/>
            <pc:sldMk cId="2570245000" sldId="384"/>
            <ac:picMk id="6" creationId="{F2B9A466-A20F-48CE-8358-051F5BC70842}"/>
          </ac:picMkLst>
        </pc:picChg>
        <pc:picChg chg="add mod">
          <ac:chgData name="Jamison Crawford" userId="76f587c13a6b1f7f" providerId="LiveId" clId="{C3076533-10CA-493E-8419-B77D855AAC7A}" dt="2020-06-25T10:56:50.651" v="3363" actId="1076"/>
          <ac:picMkLst>
            <pc:docMk/>
            <pc:sldMk cId="2570245000" sldId="384"/>
            <ac:picMk id="8" creationId="{2F1D9163-D8E8-4F1B-9B66-62AF63947997}"/>
          </ac:picMkLst>
        </pc:picChg>
        <pc:picChg chg="del">
          <ac:chgData name="Jamison Crawford" userId="76f587c13a6b1f7f" providerId="LiveId" clId="{C3076533-10CA-493E-8419-B77D855AAC7A}" dt="2020-06-25T10:55:06.883" v="3261" actId="478"/>
          <ac:picMkLst>
            <pc:docMk/>
            <pc:sldMk cId="2570245000" sldId="384"/>
            <ac:picMk id="10" creationId="{870A5290-43A2-457C-9762-27D5B0EAEFF3}"/>
          </ac:picMkLst>
        </pc:picChg>
      </pc:sldChg>
      <pc:sldChg chg="del">
        <pc:chgData name="Jamison Crawford" userId="76f587c13a6b1f7f" providerId="LiveId" clId="{C3076533-10CA-493E-8419-B77D855AAC7A}" dt="2020-06-25T10:57:06.886" v="3365" actId="47"/>
        <pc:sldMkLst>
          <pc:docMk/>
          <pc:sldMk cId="2315316517" sldId="392"/>
        </pc:sldMkLst>
      </pc:sldChg>
      <pc:sldChg chg="modSp mod">
        <pc:chgData name="Jamison Crawford" userId="76f587c13a6b1f7f" providerId="LiveId" clId="{C3076533-10CA-493E-8419-B77D855AAC7A}" dt="2020-06-25T10:46:06.411" v="2558" actId="20577"/>
        <pc:sldMkLst>
          <pc:docMk/>
          <pc:sldMk cId="4102687073" sldId="394"/>
        </pc:sldMkLst>
        <pc:spChg chg="mod">
          <ac:chgData name="Jamison Crawford" userId="76f587c13a6b1f7f" providerId="LiveId" clId="{C3076533-10CA-493E-8419-B77D855AAC7A}" dt="2020-06-25T10:46:06.411" v="2558" actId="20577"/>
          <ac:spMkLst>
            <pc:docMk/>
            <pc:sldMk cId="4102687073" sldId="394"/>
            <ac:spMk id="3" creationId="{57E7CAF3-660D-438D-B989-BDE218664627}"/>
          </ac:spMkLst>
        </pc:spChg>
      </pc:sldChg>
      <pc:sldChg chg="modSp mod modNotesTx">
        <pc:chgData name="Jamison Crawford" userId="76f587c13a6b1f7f" providerId="LiveId" clId="{C3076533-10CA-493E-8419-B77D855AAC7A}" dt="2020-06-25T10:58:37.299" v="3454" actId="20577"/>
        <pc:sldMkLst>
          <pc:docMk/>
          <pc:sldMk cId="2160462651" sldId="433"/>
        </pc:sldMkLst>
        <pc:spChg chg="mod">
          <ac:chgData name="Jamison Crawford" userId="76f587c13a6b1f7f" providerId="LiveId" clId="{C3076533-10CA-493E-8419-B77D855AAC7A}" dt="2020-06-25T10:05:41.425" v="456" actId="20577"/>
          <ac:spMkLst>
            <pc:docMk/>
            <pc:sldMk cId="2160462651" sldId="433"/>
            <ac:spMk id="7" creationId="{7DCF6E8C-BBF6-4736-AC2B-8B668959426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6-25%20Webinar\lyrics.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3.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1-27_picture-this_data-viz_examples.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mis\OneDrive\Documents\CNYCF\NEWS%20Presentations\median_household_salary.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amis\OneDrive\Documents\CNYCF\NEWS%20Presentations\690_wf_sum.csv"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jamis\Downloads\Arts%20Grants.csv"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jcrawford52\Documents\Graduate%20School%20Data%20Viz%20Presentation\2020-06-25%20Webinar\lyrics.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1.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jamis\OneDrive\Documents\CNYCF\NEWS%20Presentations\690_wf_sum.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sz="2000" b="1" dirty="0">
                <a:solidFill>
                  <a:schemeClr val="tx1">
                    <a:lumMod val="50000"/>
                    <a:lumOff val="50000"/>
                  </a:schemeClr>
                </a:solidFill>
              </a:rPr>
              <a:t>Median household income by family size</a:t>
            </a:r>
            <a:br>
              <a:rPr lang="en-US" sz="2000" dirty="0">
                <a:solidFill>
                  <a:schemeClr val="tx1">
                    <a:lumMod val="50000"/>
                    <a:lumOff val="50000"/>
                  </a:schemeClr>
                </a:solidFill>
              </a:rPr>
            </a:br>
            <a:r>
              <a:rPr lang="en-US" sz="1600" dirty="0">
                <a:solidFill>
                  <a:schemeClr val="tx1">
                    <a:lumMod val="50000"/>
                    <a:lumOff val="50000"/>
                  </a:schemeClr>
                </a:solidFill>
              </a:rPr>
              <a:t>Syracuse, NY, 2016</a:t>
            </a:r>
          </a:p>
        </c:rich>
      </c:tx>
      <c:layout>
        <c:manualLayout>
          <c:xMode val="edge"/>
          <c:yMode val="edge"/>
          <c:x val="2.5547658364884467E-2"/>
          <c:y val="1.1847568839193344E-2"/>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BAAE-4CD8-BEF5-4C590556D34C}"/>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baseline="0">
                    <a:solidFill>
                      <a:schemeClr val="tx1">
                        <a:lumMod val="50000"/>
                        <a:lumOff val="50000"/>
                      </a:schemeClr>
                    </a:solidFill>
                  </a:rPr>
                  <a:t>Family Members</a:t>
                </a:r>
                <a:endParaRPr lang="en-US" sz="1800"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r>
                  <a:rPr lang="en-US" sz="1800" b="0" dirty="0">
                    <a:solidFill>
                      <a:schemeClr val="tx1">
                        <a:lumMod val="50000"/>
                        <a:lumOff val="50000"/>
                      </a:schemeClr>
                    </a:solidFill>
                  </a:rPr>
                  <a:t>Income</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r>
              <a:rPr lang="en-US" b="1">
                <a:solidFill>
                  <a:schemeClr val="tx1">
                    <a:lumMod val="50000"/>
                    <a:lumOff val="50000"/>
                  </a:schemeClr>
                </a:solidFill>
              </a:rPr>
              <a:t>Top Five Rappers by Lyrical</a:t>
            </a:r>
            <a:r>
              <a:rPr lang="en-US" b="1" baseline="0">
                <a:solidFill>
                  <a:schemeClr val="tx1">
                    <a:lumMod val="50000"/>
                    <a:lumOff val="50000"/>
                  </a:schemeClr>
                </a:solidFill>
              </a:rPr>
              <a:t> Diversity</a:t>
            </a:r>
            <a:endParaRPr lang="en-US" b="1">
              <a:solidFill>
                <a:schemeClr val="tx1">
                  <a:lumMod val="50000"/>
                  <a:lumOff val="50000"/>
                </a:schemeClr>
              </a:solidFill>
            </a:endParaRPr>
          </a:p>
        </c:rich>
      </c:tx>
      <c:layout>
        <c:manualLayout>
          <c:xMode val="edge"/>
          <c:yMode val="edge"/>
          <c:x val="6.8637231338523008E-2"/>
          <c:y val="3.269450460136488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endParaRPr lang="en-US"/>
        </a:p>
      </c:txPr>
    </c:title>
    <c:autoTitleDeleted val="0"/>
    <c:plotArea>
      <c:layout>
        <c:manualLayout>
          <c:layoutTarget val="inner"/>
          <c:xMode val="edge"/>
          <c:yMode val="edge"/>
          <c:x val="0.22657700744002815"/>
          <c:y val="0.11588281569957973"/>
          <c:w val="0.74625531324282401"/>
          <c:h val="0.7584781058451574"/>
        </c:manualLayout>
      </c:layout>
      <c:barChart>
        <c:barDir val="bar"/>
        <c:grouping val="clustered"/>
        <c:varyColors val="0"/>
        <c:ser>
          <c:idx val="0"/>
          <c:order val="0"/>
          <c:tx>
            <c:strRef>
              <c:f>Artists!$C$1</c:f>
              <c:strCache>
                <c:ptCount val="1"/>
                <c:pt idx="0">
                  <c:v>Unique Words</c:v>
                </c:pt>
              </c:strCache>
            </c:strRef>
          </c:tx>
          <c:spPr>
            <a:solidFill>
              <a:schemeClr val="accent1"/>
            </a:solidFill>
            <a:ln w="19050">
              <a:solidFill>
                <a:schemeClr val="lt1"/>
              </a:solidFill>
            </a:ln>
            <a:effectLst/>
          </c:spPr>
          <c:invertIfNegative val="0"/>
          <c:cat>
            <c:strRef>
              <c:f>Artists!$B$2:$B$6</c:f>
              <c:strCache>
                <c:ptCount val="5"/>
                <c:pt idx="0">
                  <c:v>Sage Francis</c:v>
                </c:pt>
                <c:pt idx="1">
                  <c:v>Jedi Mind Tricks</c:v>
                </c:pt>
                <c:pt idx="2">
                  <c:v>GZA</c:v>
                </c:pt>
                <c:pt idx="3">
                  <c:v>Busdriver</c:v>
                </c:pt>
                <c:pt idx="4">
                  <c:v>Aesop Rock</c:v>
                </c:pt>
              </c:strCache>
            </c:strRef>
          </c:cat>
          <c:val>
            <c:numRef>
              <c:f>Artists!$C$2:$C$6</c:f>
              <c:numCache>
                <c:formatCode>#,##0</c:formatCode>
                <c:ptCount val="5"/>
                <c:pt idx="0">
                  <c:v>6246</c:v>
                </c:pt>
                <c:pt idx="1">
                  <c:v>6336</c:v>
                </c:pt>
                <c:pt idx="2">
                  <c:v>6426</c:v>
                </c:pt>
                <c:pt idx="3">
                  <c:v>7324</c:v>
                </c:pt>
                <c:pt idx="4">
                  <c:v>7392</c:v>
                </c:pt>
              </c:numCache>
            </c:numRef>
          </c:val>
          <c:extLst>
            <c:ext xmlns:c16="http://schemas.microsoft.com/office/drawing/2014/chart" uri="{C3380CC4-5D6E-409C-BE32-E72D297353CC}">
              <c16:uniqueId val="{00000000-32B9-431F-B6CE-00086C95C8D0}"/>
            </c:ext>
          </c:extLst>
        </c:ser>
        <c:dLbls>
          <c:showLegendKey val="0"/>
          <c:showVal val="0"/>
          <c:showCatName val="0"/>
          <c:showSerName val="0"/>
          <c:showPercent val="0"/>
          <c:showBubbleSize val="0"/>
        </c:dLbls>
        <c:gapWidth val="106"/>
        <c:axId val="1153148128"/>
        <c:axId val="1162606640"/>
      </c:barChart>
      <c:valAx>
        <c:axId val="1162606640"/>
        <c:scaling>
          <c:orientation val="minMax"/>
          <c:min val="0"/>
        </c:scaling>
        <c:delete val="1"/>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crossAx val="1153148128"/>
        <c:crosses val="autoZero"/>
        <c:crossBetween val="between"/>
      </c:valAx>
      <c:catAx>
        <c:axId val="11531481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Quicksand" pitchFamily="2" charset="0"/>
                <a:ea typeface="+mn-ea"/>
                <a:cs typeface="+mn-cs"/>
              </a:defRPr>
            </a:pPr>
            <a:endParaRPr lang="en-US"/>
          </a:p>
        </c:txPr>
        <c:crossAx val="1162606640"/>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Quicksand" pitchFamily="2" charset="0"/>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Most Expensive Video Game Items </a:t>
            </a:r>
            <a:br>
              <a:rPr lang="en-US" sz="2000"/>
            </a:br>
            <a:r>
              <a:rPr lang="en-US" sz="2000"/>
              <a:t>Sold for Real Money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7BB3-4F72-A0A2-46339FA6B9C3}"/>
            </c:ext>
          </c:extLst>
        </c:ser>
        <c:dLbls>
          <c:showLegendKey val="0"/>
          <c:showVal val="0"/>
          <c:showCatName val="0"/>
          <c:showSerName val="0"/>
          <c:showPercent val="0"/>
          <c:showBubbleSize val="0"/>
        </c:dLbls>
        <c:gapWidth val="219"/>
        <c:overlap val="-27"/>
        <c:axId val="1101542095"/>
        <c:axId val="886991247"/>
      </c:barChart>
      <c:catAx>
        <c:axId val="110154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0" dirty="0"/>
              <a:t>Most costly video game items sold for real</a:t>
            </a:r>
            <a:r>
              <a:rPr lang="en-US" sz="2000" b="0" baseline="0" dirty="0"/>
              <a:t> m</a:t>
            </a:r>
            <a:r>
              <a:rPr lang="en-US" sz="2000" b="0" dirty="0"/>
              <a:t>oney</a:t>
            </a:r>
          </a:p>
        </c:rich>
      </c:tx>
      <c:layout>
        <c:manualLayout>
          <c:xMode val="edge"/>
          <c:yMode val="edge"/>
          <c:x val="1.0136130942815822E-2"/>
          <c:y val="2.362204724409448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156F-44CF-80EC-2056459EECFF}"/>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a:effectLst/>
              </a:rPr>
              <a:t>Most costly video game items sold for real money</a:t>
            </a:r>
            <a:endParaRPr lang="en-US" sz="2000">
              <a:effectLst/>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219"/>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1800" b="0" i="0" baseline="0" dirty="0">
                <a:effectLst/>
                <a:latin typeface="Quicksand" pitchFamily="2" charset="0"/>
              </a:rPr>
              <a:t>Most costly video game items sold for real money</a:t>
            </a:r>
            <a:endParaRPr lang="en-US" sz="2000" b="0" dirty="0">
              <a:effectLst/>
              <a:latin typeface="Quicksand" pitchFamily="2" charset="0"/>
            </a:endParaRPr>
          </a:p>
        </c:rich>
      </c:tx>
      <c:layout>
        <c:manualLayout>
          <c:xMode val="edge"/>
          <c:yMode val="edge"/>
          <c:x val="4.3245104566010878E-3"/>
          <c:y val="1.5748031496062992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'Base Visualization &amp; Data'!$C$1</c:f>
              <c:strCache>
                <c:ptCount val="1"/>
                <c:pt idx="0">
                  <c:v>Price</c:v>
                </c:pt>
              </c:strCache>
            </c:strRef>
          </c:tx>
          <c:spPr>
            <a:solidFill>
              <a:schemeClr val="accent1"/>
            </a:solidFill>
            <a:ln>
              <a:noFill/>
            </a:ln>
            <a:effectLst/>
          </c:spPr>
          <c:invertIfNegative val="0"/>
          <c:dPt>
            <c:idx val="8"/>
            <c:invertIfNegative val="0"/>
            <c:bubble3D val="0"/>
            <c:spPr>
              <a:solidFill>
                <a:schemeClr val="accent4"/>
              </a:solidFill>
              <a:ln>
                <a:noFill/>
              </a:ln>
              <a:effectLst/>
            </c:spPr>
            <c:extLst>
              <c:ext xmlns:c16="http://schemas.microsoft.com/office/drawing/2014/chart" uri="{C3380CC4-5D6E-409C-BE32-E72D297353CC}">
                <c16:uniqueId val="{00000000-6EA4-4B1D-B91A-701F6361A97F}"/>
              </c:ext>
            </c:extLst>
          </c:dPt>
          <c:cat>
            <c:strRef>
              <c:f>'Base Visualization &amp; Data'!$A$2:$B$11</c:f>
              <c:strCache>
                <c:ptCount val="10"/>
                <c:pt idx="0">
                  <c:v>Karambit Crimson Knife</c:v>
                </c:pt>
                <c:pt idx="1">
                  <c:v>Blue Party Hat</c:v>
                </c:pt>
                <c:pt idx="2">
                  <c:v>Zuezo Character</c:v>
                </c:pt>
                <c:pt idx="3">
                  <c:v>Revenant Super Carrier Dome</c:v>
                </c:pt>
                <c:pt idx="4">
                  <c:v>Echoing Fury Mace</c:v>
                </c:pt>
                <c:pt idx="5">
                  <c:v>Pre-Release Sword</c:v>
                </c:pt>
                <c:pt idx="6">
                  <c:v>Pink War Dog</c:v>
                </c:pt>
                <c:pt idx="7">
                  <c:v>City of Amsterdam</c:v>
                </c:pt>
                <c:pt idx="8">
                  <c:v>Crystal Palace Space Station</c:v>
                </c:pt>
                <c:pt idx="9">
                  <c:v>The Neverdie Club</c:v>
                </c:pt>
              </c:strCache>
            </c:strRef>
          </c:cat>
          <c:val>
            <c:numRef>
              <c:f>'Base Visualization &amp; Data'!$C$2:$C$11</c:f>
              <c:numCache>
                <c:formatCode>"$"#,##0</c:formatCode>
                <c:ptCount val="10"/>
                <c:pt idx="0">
                  <c:v>2000</c:v>
                </c:pt>
                <c:pt idx="1">
                  <c:v>4000</c:v>
                </c:pt>
                <c:pt idx="2">
                  <c:v>9000</c:v>
                </c:pt>
                <c:pt idx="3">
                  <c:v>9000</c:v>
                </c:pt>
                <c:pt idx="4">
                  <c:v>14000</c:v>
                </c:pt>
                <c:pt idx="5">
                  <c:v>16000</c:v>
                </c:pt>
                <c:pt idx="6">
                  <c:v>38000</c:v>
                </c:pt>
                <c:pt idx="7">
                  <c:v>50000</c:v>
                </c:pt>
                <c:pt idx="8">
                  <c:v>330000</c:v>
                </c:pt>
                <c:pt idx="9">
                  <c:v>635000</c:v>
                </c:pt>
              </c:numCache>
            </c:numRef>
          </c:val>
          <c:extLst>
            <c:ext xmlns:c16="http://schemas.microsoft.com/office/drawing/2014/chart" uri="{C3380CC4-5D6E-409C-BE32-E72D297353CC}">
              <c16:uniqueId val="{00000000-5825-4394-8C71-A4FDF76BE9D3}"/>
            </c:ext>
          </c:extLst>
        </c:ser>
        <c:dLbls>
          <c:showLegendKey val="0"/>
          <c:showVal val="0"/>
          <c:showCatName val="0"/>
          <c:showSerName val="0"/>
          <c:showPercent val="0"/>
          <c:showBubbleSize val="0"/>
        </c:dLbls>
        <c:gapWidth val="138"/>
        <c:axId val="1101542095"/>
        <c:axId val="886991247"/>
      </c:barChart>
      <c:catAx>
        <c:axId val="11015420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50" b="0" i="0" u="none" strike="noStrike" kern="1200" baseline="0">
                <a:solidFill>
                  <a:schemeClr val="tx1"/>
                </a:solidFill>
                <a:latin typeface="Quicksand" pitchFamily="2" charset="0"/>
                <a:ea typeface="+mn-ea"/>
                <a:cs typeface="+mn-cs"/>
              </a:defRPr>
            </a:pPr>
            <a:endParaRPr lang="en-US"/>
          </a:p>
        </c:txPr>
        <c:crossAx val="886991247"/>
        <c:crosses val="autoZero"/>
        <c:auto val="1"/>
        <c:lblAlgn val="ctr"/>
        <c:lblOffset val="100"/>
        <c:noMultiLvlLbl val="0"/>
      </c:catAx>
      <c:valAx>
        <c:axId val="886991247"/>
        <c:scaling>
          <c:orientation val="minMax"/>
        </c:scaling>
        <c:delete val="0"/>
        <c:axPos val="b"/>
        <c:majorGridlines>
          <c:spPr>
            <a:ln w="9525" cap="flat" cmpd="sng" algn="ctr">
              <a:solidFill>
                <a:schemeClr val="tx1">
                  <a:lumMod val="15000"/>
                  <a:lumOff val="85000"/>
                </a:schemeClr>
              </a:solidFill>
              <a:round/>
            </a:ln>
            <a:effectLst/>
          </c:spPr>
        </c:majorGridlines>
        <c:numFmt formatCode="[&lt;1]&quot;$&quot;\ #0;[&gt;99000]#,\ &quot;K&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Quicksand" pitchFamily="2" charset="0"/>
                <a:ea typeface="+mn-ea"/>
                <a:cs typeface="+mn-cs"/>
              </a:defRPr>
            </a:pPr>
            <a:endParaRPr lang="en-US"/>
          </a:p>
        </c:txPr>
        <c:crossAx val="11015420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r>
              <a:rPr lang="en-US" b="1">
                <a:solidFill>
                  <a:schemeClr val="tx1">
                    <a:lumMod val="50000"/>
                    <a:lumOff val="50000"/>
                  </a:schemeClr>
                </a:solidFill>
              </a:rPr>
              <a:t>Median household income by family size</a:t>
            </a:r>
            <a:br>
              <a:rPr lang="en-US">
                <a:solidFill>
                  <a:schemeClr val="tx1">
                    <a:lumMod val="50000"/>
                    <a:lumOff val="50000"/>
                  </a:schemeClr>
                </a:solidFill>
              </a:rPr>
            </a:br>
            <a:r>
              <a:rPr lang="en-US" sz="1100">
                <a:solidFill>
                  <a:schemeClr val="tx1">
                    <a:lumMod val="50000"/>
                    <a:lumOff val="50000"/>
                  </a:schemeClr>
                </a:solidFill>
              </a:rPr>
              <a:t>Syracuse, NY, 2016</a:t>
            </a:r>
          </a:p>
        </c:rich>
      </c:tx>
      <c:layout>
        <c:manualLayout>
          <c:xMode val="edge"/>
          <c:yMode val="edge"/>
          <c:x val="2.8513985720552325E-2"/>
          <c:y val="6.8481346866826279E-3"/>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median_household_salary!$C$1</c:f>
              <c:strCache>
                <c:ptCount val="1"/>
                <c:pt idx="0">
                  <c:v>Dollars Median</c:v>
                </c:pt>
              </c:strCache>
            </c:strRef>
          </c:tx>
          <c:spPr>
            <a:solidFill>
              <a:schemeClr val="accent1">
                <a:alpha val="80000"/>
              </a:schemeClr>
            </a:solidFill>
            <a:ln>
              <a:noFill/>
            </a:ln>
            <a:effectLst/>
          </c:spPr>
          <c:invertIfNegative val="0"/>
          <c:cat>
            <c:numRef>
              <c:f>median_household_salary!$B$2:$B$7</c:f>
              <c:numCache>
                <c:formatCode>General</c:formatCode>
                <c:ptCount val="6"/>
                <c:pt idx="0">
                  <c:v>2</c:v>
                </c:pt>
                <c:pt idx="1">
                  <c:v>3</c:v>
                </c:pt>
                <c:pt idx="2">
                  <c:v>4</c:v>
                </c:pt>
                <c:pt idx="3">
                  <c:v>5</c:v>
                </c:pt>
                <c:pt idx="4">
                  <c:v>6</c:v>
                </c:pt>
                <c:pt idx="5">
                  <c:v>7</c:v>
                </c:pt>
              </c:numCache>
            </c:numRef>
          </c:cat>
          <c:val>
            <c:numRef>
              <c:f>median_household_salary!$C$2:$C$7</c:f>
              <c:numCache>
                <c:formatCode>"$"#,##0</c:formatCode>
                <c:ptCount val="6"/>
                <c:pt idx="0">
                  <c:v>45927</c:v>
                </c:pt>
                <c:pt idx="1">
                  <c:v>36409</c:v>
                </c:pt>
                <c:pt idx="2">
                  <c:v>48218</c:v>
                </c:pt>
                <c:pt idx="3">
                  <c:v>48629</c:v>
                </c:pt>
                <c:pt idx="4">
                  <c:v>35833</c:v>
                </c:pt>
                <c:pt idx="5">
                  <c:v>29325</c:v>
                </c:pt>
              </c:numCache>
            </c:numRef>
          </c:val>
          <c:extLst>
            <c:ext xmlns:c16="http://schemas.microsoft.com/office/drawing/2014/chart" uri="{C3380CC4-5D6E-409C-BE32-E72D297353CC}">
              <c16:uniqueId val="{00000000-2FE9-4CC1-ABC9-49405B42DF6F}"/>
            </c:ext>
          </c:extLst>
        </c:ser>
        <c:dLbls>
          <c:showLegendKey val="0"/>
          <c:showVal val="0"/>
          <c:showCatName val="0"/>
          <c:showSerName val="0"/>
          <c:showPercent val="0"/>
          <c:showBubbleSize val="0"/>
        </c:dLbls>
        <c:gapWidth val="219"/>
        <c:overlap val="-27"/>
        <c:axId val="583731688"/>
        <c:axId val="583734968"/>
      </c:barChart>
      <c:catAx>
        <c:axId val="583731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b="0" baseline="0">
                    <a:solidFill>
                      <a:schemeClr val="tx1">
                        <a:lumMod val="50000"/>
                        <a:lumOff val="50000"/>
                      </a:schemeClr>
                    </a:solidFill>
                  </a:rPr>
                  <a:t>Family Members</a:t>
                </a:r>
                <a:endParaRPr lang="en-US" b="0">
                  <a:solidFill>
                    <a:schemeClr val="tx1">
                      <a:lumMod val="50000"/>
                      <a:lumOff val="50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4968"/>
        <c:crosses val="autoZero"/>
        <c:auto val="1"/>
        <c:lblAlgn val="ctr"/>
        <c:lblOffset val="100"/>
        <c:noMultiLvlLbl val="0"/>
      </c:catAx>
      <c:valAx>
        <c:axId val="583734968"/>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r>
                  <a:rPr lang="en-US">
                    <a:solidFill>
                      <a:schemeClr val="tx1">
                        <a:lumMod val="50000"/>
                        <a:lumOff val="50000"/>
                      </a:schemeClr>
                    </a:solidFill>
                  </a:rPr>
                  <a:t>Median Income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mn-ea"/>
                  <a:cs typeface="+mn-cs"/>
                </a:defRPr>
              </a:pPr>
              <a:endParaRPr lang="en-US"/>
            </a:p>
          </c:txPr>
        </c:title>
        <c:numFmt formatCode="[&gt;=1000]#,##0,&quot;K&quot;;&quot;$&quot;\ 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5837316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gross v. hours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'690_wf_sum'!$I$1</c:f>
              <c:strCache>
                <c:ptCount val="1"/>
                <c:pt idx="0">
                  <c:v>gross</c:v>
                </c:pt>
              </c:strCache>
            </c:strRef>
          </c:tx>
          <c:spPr>
            <a:ln w="19050" cap="rnd">
              <a:noFill/>
              <a:round/>
            </a:ln>
            <a:effectLst/>
          </c:spPr>
          <c:marker>
            <c:symbol val="circle"/>
            <c:size val="5"/>
            <c:spPr>
              <a:solidFill>
                <a:schemeClr val="accent1"/>
              </a:solidFill>
              <a:ln w="9525">
                <a:solidFill>
                  <a:schemeClr val="accent1"/>
                </a:solidFill>
              </a:ln>
              <a:effectLst/>
            </c:spPr>
          </c:marker>
          <c:xVal>
            <c:numRef>
              <c:f>'690_wf_sum'!$G$2:$G$401</c:f>
              <c:numCache>
                <c:formatCode>General</c:formatCode>
                <c:ptCount val="400"/>
                <c:pt idx="0">
                  <c:v>17.5</c:v>
                </c:pt>
                <c:pt idx="1">
                  <c:v>69.5</c:v>
                </c:pt>
                <c:pt idx="2">
                  <c:v>73</c:v>
                </c:pt>
                <c:pt idx="3">
                  <c:v>72.5</c:v>
                </c:pt>
                <c:pt idx="4">
                  <c:v>76.5</c:v>
                </c:pt>
                <c:pt idx="5">
                  <c:v>73</c:v>
                </c:pt>
                <c:pt idx="6">
                  <c:v>76.5</c:v>
                </c:pt>
                <c:pt idx="7">
                  <c:v>17.5</c:v>
                </c:pt>
                <c:pt idx="8">
                  <c:v>73</c:v>
                </c:pt>
                <c:pt idx="9">
                  <c:v>10</c:v>
                </c:pt>
                <c:pt idx="10">
                  <c:v>10</c:v>
                </c:pt>
                <c:pt idx="11">
                  <c:v>75</c:v>
                </c:pt>
                <c:pt idx="12">
                  <c:v>72.5</c:v>
                </c:pt>
                <c:pt idx="13">
                  <c:v>25</c:v>
                </c:pt>
                <c:pt idx="14">
                  <c:v>17.5</c:v>
                </c:pt>
                <c:pt idx="15">
                  <c:v>77</c:v>
                </c:pt>
                <c:pt idx="16">
                  <c:v>25.5</c:v>
                </c:pt>
                <c:pt idx="17">
                  <c:v>32.5</c:v>
                </c:pt>
                <c:pt idx="18">
                  <c:v>80.5</c:v>
                </c:pt>
                <c:pt idx="19">
                  <c:v>10</c:v>
                </c:pt>
                <c:pt idx="20">
                  <c:v>69.5</c:v>
                </c:pt>
                <c:pt idx="21">
                  <c:v>143.5</c:v>
                </c:pt>
                <c:pt idx="22">
                  <c:v>18</c:v>
                </c:pt>
                <c:pt idx="23">
                  <c:v>10</c:v>
                </c:pt>
                <c:pt idx="24">
                  <c:v>9</c:v>
                </c:pt>
                <c:pt idx="25">
                  <c:v>104</c:v>
                </c:pt>
                <c:pt idx="26">
                  <c:v>11</c:v>
                </c:pt>
                <c:pt idx="27">
                  <c:v>21</c:v>
                </c:pt>
                <c:pt idx="28">
                  <c:v>11</c:v>
                </c:pt>
                <c:pt idx="29">
                  <c:v>47.5</c:v>
                </c:pt>
                <c:pt idx="30">
                  <c:v>36.299999999999997</c:v>
                </c:pt>
                <c:pt idx="31">
                  <c:v>164</c:v>
                </c:pt>
                <c:pt idx="32">
                  <c:v>114.5</c:v>
                </c:pt>
                <c:pt idx="33">
                  <c:v>97</c:v>
                </c:pt>
                <c:pt idx="34">
                  <c:v>8.5</c:v>
                </c:pt>
                <c:pt idx="35">
                  <c:v>44</c:v>
                </c:pt>
                <c:pt idx="36">
                  <c:v>220</c:v>
                </c:pt>
                <c:pt idx="37">
                  <c:v>234.5</c:v>
                </c:pt>
                <c:pt idx="38">
                  <c:v>39.5</c:v>
                </c:pt>
                <c:pt idx="39">
                  <c:v>198.5</c:v>
                </c:pt>
                <c:pt idx="40">
                  <c:v>141.5</c:v>
                </c:pt>
                <c:pt idx="41">
                  <c:v>237</c:v>
                </c:pt>
                <c:pt idx="42">
                  <c:v>212</c:v>
                </c:pt>
                <c:pt idx="43">
                  <c:v>216</c:v>
                </c:pt>
                <c:pt idx="44">
                  <c:v>26.8</c:v>
                </c:pt>
                <c:pt idx="45">
                  <c:v>38.5</c:v>
                </c:pt>
                <c:pt idx="46">
                  <c:v>81.5</c:v>
                </c:pt>
                <c:pt idx="47">
                  <c:v>2087</c:v>
                </c:pt>
                <c:pt idx="48">
                  <c:v>24</c:v>
                </c:pt>
                <c:pt idx="49">
                  <c:v>2627</c:v>
                </c:pt>
                <c:pt idx="50">
                  <c:v>367.5</c:v>
                </c:pt>
                <c:pt idx="51">
                  <c:v>723.5</c:v>
                </c:pt>
                <c:pt idx="52">
                  <c:v>477</c:v>
                </c:pt>
                <c:pt idx="53">
                  <c:v>940</c:v>
                </c:pt>
                <c:pt idx="54">
                  <c:v>1639</c:v>
                </c:pt>
                <c:pt idx="55">
                  <c:v>1211</c:v>
                </c:pt>
                <c:pt idx="56">
                  <c:v>1424.5</c:v>
                </c:pt>
                <c:pt idx="57">
                  <c:v>1236.5</c:v>
                </c:pt>
                <c:pt idx="58">
                  <c:v>18.5</c:v>
                </c:pt>
                <c:pt idx="59">
                  <c:v>235.5</c:v>
                </c:pt>
                <c:pt idx="60">
                  <c:v>34</c:v>
                </c:pt>
                <c:pt idx="61">
                  <c:v>2673.5</c:v>
                </c:pt>
                <c:pt idx="62">
                  <c:v>437</c:v>
                </c:pt>
                <c:pt idx="63">
                  <c:v>1061</c:v>
                </c:pt>
                <c:pt idx="64">
                  <c:v>1532</c:v>
                </c:pt>
                <c:pt idx="65">
                  <c:v>225.5</c:v>
                </c:pt>
                <c:pt idx="66">
                  <c:v>271</c:v>
                </c:pt>
                <c:pt idx="67">
                  <c:v>28</c:v>
                </c:pt>
                <c:pt idx="68">
                  <c:v>181.5</c:v>
                </c:pt>
                <c:pt idx="69">
                  <c:v>1341</c:v>
                </c:pt>
                <c:pt idx="70">
                  <c:v>551</c:v>
                </c:pt>
                <c:pt idx="71">
                  <c:v>59</c:v>
                </c:pt>
                <c:pt idx="72">
                  <c:v>3876</c:v>
                </c:pt>
                <c:pt idx="73">
                  <c:v>80.5</c:v>
                </c:pt>
                <c:pt idx="74">
                  <c:v>99.5</c:v>
                </c:pt>
                <c:pt idx="75">
                  <c:v>2186.5</c:v>
                </c:pt>
                <c:pt idx="76">
                  <c:v>2758.5</c:v>
                </c:pt>
                <c:pt idx="77">
                  <c:v>2626</c:v>
                </c:pt>
                <c:pt idx="78">
                  <c:v>1098</c:v>
                </c:pt>
                <c:pt idx="79">
                  <c:v>1651</c:v>
                </c:pt>
                <c:pt idx="80">
                  <c:v>1926.5</c:v>
                </c:pt>
                <c:pt idx="81">
                  <c:v>2210.5</c:v>
                </c:pt>
                <c:pt idx="82">
                  <c:v>191.5</c:v>
                </c:pt>
                <c:pt idx="83">
                  <c:v>178</c:v>
                </c:pt>
                <c:pt idx="84">
                  <c:v>2</c:v>
                </c:pt>
                <c:pt idx="85">
                  <c:v>105.5</c:v>
                </c:pt>
                <c:pt idx="86">
                  <c:v>265</c:v>
                </c:pt>
                <c:pt idx="87">
                  <c:v>3361</c:v>
                </c:pt>
                <c:pt idx="88">
                  <c:v>359.5</c:v>
                </c:pt>
                <c:pt idx="89">
                  <c:v>924</c:v>
                </c:pt>
                <c:pt idx="90">
                  <c:v>2034</c:v>
                </c:pt>
                <c:pt idx="91">
                  <c:v>8</c:v>
                </c:pt>
                <c:pt idx="92">
                  <c:v>1589.5</c:v>
                </c:pt>
                <c:pt idx="93">
                  <c:v>1522</c:v>
                </c:pt>
                <c:pt idx="94">
                  <c:v>17.5</c:v>
                </c:pt>
                <c:pt idx="95">
                  <c:v>214.5</c:v>
                </c:pt>
                <c:pt idx="96">
                  <c:v>131.5</c:v>
                </c:pt>
                <c:pt idx="97">
                  <c:v>1706</c:v>
                </c:pt>
                <c:pt idx="98">
                  <c:v>3061.5</c:v>
                </c:pt>
                <c:pt idx="99">
                  <c:v>992</c:v>
                </c:pt>
                <c:pt idx="100">
                  <c:v>2691.5</c:v>
                </c:pt>
                <c:pt idx="101">
                  <c:v>10</c:v>
                </c:pt>
                <c:pt idx="102">
                  <c:v>211</c:v>
                </c:pt>
                <c:pt idx="103">
                  <c:v>1028</c:v>
                </c:pt>
                <c:pt idx="104">
                  <c:v>104</c:v>
                </c:pt>
                <c:pt idx="105">
                  <c:v>2034</c:v>
                </c:pt>
                <c:pt idx="106">
                  <c:v>2765</c:v>
                </c:pt>
                <c:pt idx="107">
                  <c:v>2226.5</c:v>
                </c:pt>
                <c:pt idx="108">
                  <c:v>2443.5</c:v>
                </c:pt>
                <c:pt idx="109">
                  <c:v>1426.5</c:v>
                </c:pt>
                <c:pt idx="110">
                  <c:v>1765.5</c:v>
                </c:pt>
                <c:pt idx="111">
                  <c:v>1602.5</c:v>
                </c:pt>
                <c:pt idx="112">
                  <c:v>61.5</c:v>
                </c:pt>
                <c:pt idx="113">
                  <c:v>18</c:v>
                </c:pt>
                <c:pt idx="114">
                  <c:v>2574.5</c:v>
                </c:pt>
                <c:pt idx="115">
                  <c:v>1070</c:v>
                </c:pt>
                <c:pt idx="116">
                  <c:v>1544.5</c:v>
                </c:pt>
                <c:pt idx="117">
                  <c:v>457</c:v>
                </c:pt>
                <c:pt idx="118">
                  <c:v>153.5</c:v>
                </c:pt>
                <c:pt idx="119">
                  <c:v>3062</c:v>
                </c:pt>
                <c:pt idx="120">
                  <c:v>1215.5</c:v>
                </c:pt>
                <c:pt idx="121">
                  <c:v>2041.5</c:v>
                </c:pt>
                <c:pt idx="122">
                  <c:v>209</c:v>
                </c:pt>
                <c:pt idx="123">
                  <c:v>8</c:v>
                </c:pt>
                <c:pt idx="124">
                  <c:v>485</c:v>
                </c:pt>
                <c:pt idx="125">
                  <c:v>1438.5</c:v>
                </c:pt>
                <c:pt idx="126">
                  <c:v>86</c:v>
                </c:pt>
                <c:pt idx="127">
                  <c:v>1398</c:v>
                </c:pt>
                <c:pt idx="128">
                  <c:v>1741.5</c:v>
                </c:pt>
                <c:pt idx="129">
                  <c:v>372</c:v>
                </c:pt>
                <c:pt idx="130">
                  <c:v>8</c:v>
                </c:pt>
                <c:pt idx="131">
                  <c:v>1611.5</c:v>
                </c:pt>
                <c:pt idx="132">
                  <c:v>142</c:v>
                </c:pt>
                <c:pt idx="133">
                  <c:v>241.5</c:v>
                </c:pt>
                <c:pt idx="134">
                  <c:v>190.5</c:v>
                </c:pt>
                <c:pt idx="135">
                  <c:v>3031</c:v>
                </c:pt>
                <c:pt idx="136">
                  <c:v>1293.5</c:v>
                </c:pt>
                <c:pt idx="137">
                  <c:v>235</c:v>
                </c:pt>
                <c:pt idx="138">
                  <c:v>1908.5</c:v>
                </c:pt>
                <c:pt idx="139">
                  <c:v>612</c:v>
                </c:pt>
                <c:pt idx="140">
                  <c:v>3303</c:v>
                </c:pt>
                <c:pt idx="141">
                  <c:v>98</c:v>
                </c:pt>
                <c:pt idx="142">
                  <c:v>290.5</c:v>
                </c:pt>
                <c:pt idx="143">
                  <c:v>1346</c:v>
                </c:pt>
                <c:pt idx="144">
                  <c:v>979</c:v>
                </c:pt>
                <c:pt idx="145">
                  <c:v>61</c:v>
                </c:pt>
                <c:pt idx="146">
                  <c:v>292.5</c:v>
                </c:pt>
                <c:pt idx="147">
                  <c:v>735</c:v>
                </c:pt>
                <c:pt idx="148">
                  <c:v>2701</c:v>
                </c:pt>
                <c:pt idx="149">
                  <c:v>2861</c:v>
                </c:pt>
                <c:pt idx="150">
                  <c:v>49</c:v>
                </c:pt>
                <c:pt idx="151">
                  <c:v>809</c:v>
                </c:pt>
                <c:pt idx="152">
                  <c:v>1566</c:v>
                </c:pt>
                <c:pt idx="153">
                  <c:v>1512.5</c:v>
                </c:pt>
                <c:pt idx="154">
                  <c:v>108.5</c:v>
                </c:pt>
                <c:pt idx="155">
                  <c:v>522</c:v>
                </c:pt>
                <c:pt idx="156">
                  <c:v>160</c:v>
                </c:pt>
                <c:pt idx="157">
                  <c:v>1238.5</c:v>
                </c:pt>
                <c:pt idx="158">
                  <c:v>143</c:v>
                </c:pt>
                <c:pt idx="159">
                  <c:v>750.5</c:v>
                </c:pt>
                <c:pt idx="160">
                  <c:v>243.5</c:v>
                </c:pt>
                <c:pt idx="161">
                  <c:v>9.5</c:v>
                </c:pt>
                <c:pt idx="162">
                  <c:v>1072</c:v>
                </c:pt>
                <c:pt idx="163">
                  <c:v>856.5</c:v>
                </c:pt>
                <c:pt idx="164">
                  <c:v>1555.5</c:v>
                </c:pt>
                <c:pt idx="165">
                  <c:v>612.5</c:v>
                </c:pt>
                <c:pt idx="166">
                  <c:v>2216.5</c:v>
                </c:pt>
                <c:pt idx="167">
                  <c:v>369</c:v>
                </c:pt>
                <c:pt idx="168">
                  <c:v>1585.5</c:v>
                </c:pt>
                <c:pt idx="169">
                  <c:v>2656.5</c:v>
                </c:pt>
                <c:pt idx="170">
                  <c:v>178.5</c:v>
                </c:pt>
                <c:pt idx="171">
                  <c:v>110</c:v>
                </c:pt>
                <c:pt idx="172">
                  <c:v>3119</c:v>
                </c:pt>
                <c:pt idx="173">
                  <c:v>2237.5</c:v>
                </c:pt>
                <c:pt idx="174">
                  <c:v>144</c:v>
                </c:pt>
                <c:pt idx="175">
                  <c:v>1504</c:v>
                </c:pt>
                <c:pt idx="176">
                  <c:v>333.5</c:v>
                </c:pt>
                <c:pt idx="177">
                  <c:v>791.5</c:v>
                </c:pt>
                <c:pt idx="178">
                  <c:v>1778.5</c:v>
                </c:pt>
                <c:pt idx="179">
                  <c:v>26.5</c:v>
                </c:pt>
                <c:pt idx="180">
                  <c:v>26.5</c:v>
                </c:pt>
                <c:pt idx="181">
                  <c:v>26.5</c:v>
                </c:pt>
                <c:pt idx="182">
                  <c:v>248.5</c:v>
                </c:pt>
                <c:pt idx="183">
                  <c:v>264.5</c:v>
                </c:pt>
                <c:pt idx="184">
                  <c:v>17</c:v>
                </c:pt>
                <c:pt idx="185">
                  <c:v>208.5</c:v>
                </c:pt>
                <c:pt idx="186">
                  <c:v>86</c:v>
                </c:pt>
                <c:pt idx="187">
                  <c:v>52.5</c:v>
                </c:pt>
                <c:pt idx="188">
                  <c:v>302</c:v>
                </c:pt>
                <c:pt idx="189">
                  <c:v>422.5</c:v>
                </c:pt>
                <c:pt idx="190">
                  <c:v>227.5</c:v>
                </c:pt>
                <c:pt idx="191">
                  <c:v>419</c:v>
                </c:pt>
                <c:pt idx="192">
                  <c:v>61</c:v>
                </c:pt>
                <c:pt idx="193">
                  <c:v>738.5</c:v>
                </c:pt>
                <c:pt idx="194">
                  <c:v>358.5</c:v>
                </c:pt>
                <c:pt idx="195">
                  <c:v>665</c:v>
                </c:pt>
                <c:pt idx="196">
                  <c:v>314</c:v>
                </c:pt>
                <c:pt idx="197">
                  <c:v>252</c:v>
                </c:pt>
                <c:pt idx="198">
                  <c:v>249.5</c:v>
                </c:pt>
                <c:pt idx="199">
                  <c:v>27</c:v>
                </c:pt>
                <c:pt idx="200">
                  <c:v>16</c:v>
                </c:pt>
                <c:pt idx="201">
                  <c:v>8</c:v>
                </c:pt>
                <c:pt idx="202">
                  <c:v>9</c:v>
                </c:pt>
                <c:pt idx="203">
                  <c:v>17.5</c:v>
                </c:pt>
                <c:pt idx="204">
                  <c:v>9.5</c:v>
                </c:pt>
                <c:pt idx="205">
                  <c:v>17</c:v>
                </c:pt>
                <c:pt idx="206">
                  <c:v>56.5</c:v>
                </c:pt>
                <c:pt idx="207">
                  <c:v>56.5</c:v>
                </c:pt>
                <c:pt idx="208">
                  <c:v>58</c:v>
                </c:pt>
                <c:pt idx="209">
                  <c:v>56.5</c:v>
                </c:pt>
                <c:pt idx="210">
                  <c:v>17</c:v>
                </c:pt>
                <c:pt idx="211">
                  <c:v>4</c:v>
                </c:pt>
                <c:pt idx="212">
                  <c:v>8</c:v>
                </c:pt>
                <c:pt idx="213">
                  <c:v>9.5</c:v>
                </c:pt>
                <c:pt idx="214">
                  <c:v>6</c:v>
                </c:pt>
                <c:pt idx="215">
                  <c:v>20</c:v>
                </c:pt>
                <c:pt idx="216">
                  <c:v>9</c:v>
                </c:pt>
                <c:pt idx="217">
                  <c:v>15</c:v>
                </c:pt>
                <c:pt idx="218">
                  <c:v>21</c:v>
                </c:pt>
                <c:pt idx="219">
                  <c:v>5.5</c:v>
                </c:pt>
                <c:pt idx="220">
                  <c:v>8</c:v>
                </c:pt>
                <c:pt idx="221">
                  <c:v>8</c:v>
                </c:pt>
                <c:pt idx="222">
                  <c:v>19.5</c:v>
                </c:pt>
                <c:pt idx="223">
                  <c:v>7.5</c:v>
                </c:pt>
                <c:pt idx="224">
                  <c:v>8.5</c:v>
                </c:pt>
                <c:pt idx="225">
                  <c:v>20</c:v>
                </c:pt>
                <c:pt idx="226">
                  <c:v>19</c:v>
                </c:pt>
                <c:pt idx="227">
                  <c:v>15.5</c:v>
                </c:pt>
                <c:pt idx="228">
                  <c:v>7</c:v>
                </c:pt>
                <c:pt idx="229">
                  <c:v>3</c:v>
                </c:pt>
                <c:pt idx="230">
                  <c:v>8.5</c:v>
                </c:pt>
                <c:pt idx="231">
                  <c:v>21</c:v>
                </c:pt>
                <c:pt idx="232">
                  <c:v>15</c:v>
                </c:pt>
                <c:pt idx="233">
                  <c:v>7.5</c:v>
                </c:pt>
                <c:pt idx="234">
                  <c:v>6.5</c:v>
                </c:pt>
                <c:pt idx="235">
                  <c:v>6</c:v>
                </c:pt>
                <c:pt idx="236">
                  <c:v>7.5</c:v>
                </c:pt>
                <c:pt idx="237">
                  <c:v>6.5</c:v>
                </c:pt>
                <c:pt idx="238">
                  <c:v>34.5</c:v>
                </c:pt>
                <c:pt idx="239">
                  <c:v>34.5</c:v>
                </c:pt>
                <c:pt idx="240">
                  <c:v>60</c:v>
                </c:pt>
                <c:pt idx="241">
                  <c:v>58</c:v>
                </c:pt>
                <c:pt idx="242">
                  <c:v>42</c:v>
                </c:pt>
                <c:pt idx="243">
                  <c:v>3</c:v>
                </c:pt>
                <c:pt idx="244">
                  <c:v>42</c:v>
                </c:pt>
                <c:pt idx="245">
                  <c:v>89</c:v>
                </c:pt>
                <c:pt idx="246">
                  <c:v>86.5</c:v>
                </c:pt>
                <c:pt idx="247">
                  <c:v>116.5</c:v>
                </c:pt>
                <c:pt idx="248">
                  <c:v>36</c:v>
                </c:pt>
                <c:pt idx="249">
                  <c:v>240.5</c:v>
                </c:pt>
                <c:pt idx="250">
                  <c:v>90</c:v>
                </c:pt>
                <c:pt idx="251">
                  <c:v>36</c:v>
                </c:pt>
                <c:pt idx="252">
                  <c:v>114</c:v>
                </c:pt>
                <c:pt idx="253">
                  <c:v>229</c:v>
                </c:pt>
                <c:pt idx="254">
                  <c:v>91</c:v>
                </c:pt>
                <c:pt idx="255">
                  <c:v>16</c:v>
                </c:pt>
                <c:pt idx="256">
                  <c:v>36</c:v>
                </c:pt>
                <c:pt idx="257">
                  <c:v>71</c:v>
                </c:pt>
                <c:pt idx="258">
                  <c:v>81</c:v>
                </c:pt>
                <c:pt idx="259">
                  <c:v>155</c:v>
                </c:pt>
                <c:pt idx="260">
                  <c:v>210</c:v>
                </c:pt>
                <c:pt idx="261">
                  <c:v>90</c:v>
                </c:pt>
                <c:pt idx="262">
                  <c:v>167</c:v>
                </c:pt>
                <c:pt idx="263">
                  <c:v>169</c:v>
                </c:pt>
                <c:pt idx="264">
                  <c:v>11</c:v>
                </c:pt>
                <c:pt idx="265">
                  <c:v>56</c:v>
                </c:pt>
                <c:pt idx="266">
                  <c:v>168</c:v>
                </c:pt>
                <c:pt idx="267">
                  <c:v>168.5</c:v>
                </c:pt>
                <c:pt idx="268">
                  <c:v>24.5</c:v>
                </c:pt>
                <c:pt idx="269">
                  <c:v>89</c:v>
                </c:pt>
                <c:pt idx="270">
                  <c:v>12</c:v>
                </c:pt>
                <c:pt idx="271">
                  <c:v>151.5</c:v>
                </c:pt>
                <c:pt idx="272">
                  <c:v>199.5</c:v>
                </c:pt>
                <c:pt idx="273">
                  <c:v>10</c:v>
                </c:pt>
                <c:pt idx="274">
                  <c:v>8</c:v>
                </c:pt>
                <c:pt idx="275">
                  <c:v>16</c:v>
                </c:pt>
                <c:pt idx="276">
                  <c:v>8</c:v>
                </c:pt>
                <c:pt idx="277">
                  <c:v>16</c:v>
                </c:pt>
                <c:pt idx="278">
                  <c:v>73.5</c:v>
                </c:pt>
                <c:pt idx="279">
                  <c:v>213.5</c:v>
                </c:pt>
                <c:pt idx="280">
                  <c:v>55.5</c:v>
                </c:pt>
                <c:pt idx="281">
                  <c:v>131.5</c:v>
                </c:pt>
                <c:pt idx="282">
                  <c:v>42</c:v>
                </c:pt>
                <c:pt idx="283">
                  <c:v>140.5</c:v>
                </c:pt>
                <c:pt idx="284">
                  <c:v>427</c:v>
                </c:pt>
                <c:pt idx="285">
                  <c:v>180.5</c:v>
                </c:pt>
                <c:pt idx="286">
                  <c:v>22</c:v>
                </c:pt>
                <c:pt idx="287">
                  <c:v>193</c:v>
                </c:pt>
                <c:pt idx="288">
                  <c:v>18</c:v>
                </c:pt>
                <c:pt idx="289">
                  <c:v>78.5</c:v>
                </c:pt>
                <c:pt idx="290">
                  <c:v>4.5</c:v>
                </c:pt>
                <c:pt idx="291">
                  <c:v>139.5</c:v>
                </c:pt>
                <c:pt idx="292">
                  <c:v>140.5</c:v>
                </c:pt>
                <c:pt idx="293">
                  <c:v>148</c:v>
                </c:pt>
                <c:pt idx="294">
                  <c:v>237</c:v>
                </c:pt>
                <c:pt idx="295">
                  <c:v>10.3</c:v>
                </c:pt>
                <c:pt idx="296">
                  <c:v>32</c:v>
                </c:pt>
                <c:pt idx="297">
                  <c:v>251.5</c:v>
                </c:pt>
                <c:pt idx="298">
                  <c:v>94.5</c:v>
                </c:pt>
                <c:pt idx="299">
                  <c:v>74</c:v>
                </c:pt>
                <c:pt idx="300">
                  <c:v>151</c:v>
                </c:pt>
                <c:pt idx="301">
                  <c:v>210.5</c:v>
                </c:pt>
                <c:pt idx="302">
                  <c:v>46</c:v>
                </c:pt>
                <c:pt idx="303">
                  <c:v>153.5</c:v>
                </c:pt>
                <c:pt idx="304">
                  <c:v>72</c:v>
                </c:pt>
                <c:pt idx="305">
                  <c:v>66</c:v>
                </c:pt>
                <c:pt idx="306">
                  <c:v>486.5</c:v>
                </c:pt>
                <c:pt idx="307">
                  <c:v>54</c:v>
                </c:pt>
                <c:pt idx="308">
                  <c:v>40</c:v>
                </c:pt>
                <c:pt idx="309">
                  <c:v>48</c:v>
                </c:pt>
                <c:pt idx="310">
                  <c:v>24</c:v>
                </c:pt>
                <c:pt idx="311">
                  <c:v>44</c:v>
                </c:pt>
                <c:pt idx="312">
                  <c:v>23</c:v>
                </c:pt>
                <c:pt idx="313">
                  <c:v>200</c:v>
                </c:pt>
                <c:pt idx="314">
                  <c:v>254</c:v>
                </c:pt>
                <c:pt idx="315">
                  <c:v>311</c:v>
                </c:pt>
                <c:pt idx="316">
                  <c:v>24</c:v>
                </c:pt>
                <c:pt idx="317">
                  <c:v>24</c:v>
                </c:pt>
                <c:pt idx="318">
                  <c:v>18</c:v>
                </c:pt>
                <c:pt idx="319">
                  <c:v>38</c:v>
                </c:pt>
                <c:pt idx="320">
                  <c:v>130</c:v>
                </c:pt>
                <c:pt idx="321">
                  <c:v>192.5</c:v>
                </c:pt>
                <c:pt idx="322">
                  <c:v>110</c:v>
                </c:pt>
                <c:pt idx="323">
                  <c:v>28</c:v>
                </c:pt>
                <c:pt idx="324">
                  <c:v>198</c:v>
                </c:pt>
                <c:pt idx="325">
                  <c:v>185.5</c:v>
                </c:pt>
                <c:pt idx="326">
                  <c:v>165</c:v>
                </c:pt>
                <c:pt idx="327">
                  <c:v>8</c:v>
                </c:pt>
                <c:pt idx="328">
                  <c:v>102</c:v>
                </c:pt>
                <c:pt idx="329">
                  <c:v>464</c:v>
                </c:pt>
                <c:pt idx="330">
                  <c:v>69.5</c:v>
                </c:pt>
                <c:pt idx="331">
                  <c:v>403</c:v>
                </c:pt>
                <c:pt idx="332">
                  <c:v>37</c:v>
                </c:pt>
                <c:pt idx="333">
                  <c:v>8</c:v>
                </c:pt>
                <c:pt idx="334">
                  <c:v>72</c:v>
                </c:pt>
                <c:pt idx="335">
                  <c:v>906</c:v>
                </c:pt>
                <c:pt idx="336">
                  <c:v>34</c:v>
                </c:pt>
                <c:pt idx="337">
                  <c:v>8</c:v>
                </c:pt>
                <c:pt idx="338">
                  <c:v>251.5</c:v>
                </c:pt>
                <c:pt idx="339">
                  <c:v>13</c:v>
                </c:pt>
                <c:pt idx="340">
                  <c:v>72</c:v>
                </c:pt>
                <c:pt idx="341">
                  <c:v>61</c:v>
                </c:pt>
                <c:pt idx="342">
                  <c:v>116</c:v>
                </c:pt>
                <c:pt idx="343">
                  <c:v>8</c:v>
                </c:pt>
                <c:pt idx="344">
                  <c:v>11</c:v>
                </c:pt>
                <c:pt idx="345">
                  <c:v>45</c:v>
                </c:pt>
                <c:pt idx="346">
                  <c:v>58.5</c:v>
                </c:pt>
                <c:pt idx="347">
                  <c:v>91</c:v>
                </c:pt>
                <c:pt idx="348">
                  <c:v>41</c:v>
                </c:pt>
                <c:pt idx="349">
                  <c:v>61</c:v>
                </c:pt>
                <c:pt idx="350">
                  <c:v>77</c:v>
                </c:pt>
                <c:pt idx="351">
                  <c:v>78</c:v>
                </c:pt>
                <c:pt idx="352">
                  <c:v>13</c:v>
                </c:pt>
                <c:pt idx="353">
                  <c:v>32</c:v>
                </c:pt>
                <c:pt idx="354">
                  <c:v>40</c:v>
                </c:pt>
                <c:pt idx="355">
                  <c:v>32</c:v>
                </c:pt>
                <c:pt idx="356">
                  <c:v>16</c:v>
                </c:pt>
                <c:pt idx="357">
                  <c:v>32</c:v>
                </c:pt>
                <c:pt idx="358">
                  <c:v>8</c:v>
                </c:pt>
                <c:pt idx="359">
                  <c:v>93</c:v>
                </c:pt>
                <c:pt idx="360">
                  <c:v>32</c:v>
                </c:pt>
                <c:pt idx="361">
                  <c:v>27</c:v>
                </c:pt>
                <c:pt idx="362">
                  <c:v>123</c:v>
                </c:pt>
                <c:pt idx="363">
                  <c:v>10</c:v>
                </c:pt>
                <c:pt idx="364">
                  <c:v>33</c:v>
                </c:pt>
                <c:pt idx="365">
                  <c:v>1064</c:v>
                </c:pt>
                <c:pt idx="366">
                  <c:v>8</c:v>
                </c:pt>
                <c:pt idx="367">
                  <c:v>8</c:v>
                </c:pt>
                <c:pt idx="368">
                  <c:v>2</c:v>
                </c:pt>
                <c:pt idx="369">
                  <c:v>41</c:v>
                </c:pt>
                <c:pt idx="370">
                  <c:v>1270</c:v>
                </c:pt>
                <c:pt idx="371">
                  <c:v>5</c:v>
                </c:pt>
                <c:pt idx="372">
                  <c:v>18</c:v>
                </c:pt>
                <c:pt idx="373">
                  <c:v>8</c:v>
                </c:pt>
                <c:pt idx="374">
                  <c:v>160</c:v>
                </c:pt>
                <c:pt idx="375">
                  <c:v>174</c:v>
                </c:pt>
                <c:pt idx="376">
                  <c:v>2142</c:v>
                </c:pt>
                <c:pt idx="377">
                  <c:v>5</c:v>
                </c:pt>
                <c:pt idx="378">
                  <c:v>27</c:v>
                </c:pt>
                <c:pt idx="379">
                  <c:v>265</c:v>
                </c:pt>
                <c:pt idx="380">
                  <c:v>8</c:v>
                </c:pt>
                <c:pt idx="381">
                  <c:v>18</c:v>
                </c:pt>
                <c:pt idx="382">
                  <c:v>65</c:v>
                </c:pt>
                <c:pt idx="383">
                  <c:v>10</c:v>
                </c:pt>
                <c:pt idx="384">
                  <c:v>42</c:v>
                </c:pt>
                <c:pt idx="385">
                  <c:v>581.5</c:v>
                </c:pt>
                <c:pt idx="386">
                  <c:v>14</c:v>
                </c:pt>
                <c:pt idx="387">
                  <c:v>1989</c:v>
                </c:pt>
                <c:pt idx="388">
                  <c:v>54</c:v>
                </c:pt>
                <c:pt idx="389">
                  <c:v>27</c:v>
                </c:pt>
                <c:pt idx="390">
                  <c:v>26.5</c:v>
                </c:pt>
                <c:pt idx="391">
                  <c:v>21</c:v>
                </c:pt>
                <c:pt idx="392">
                  <c:v>48</c:v>
                </c:pt>
                <c:pt idx="393">
                  <c:v>62</c:v>
                </c:pt>
                <c:pt idx="394">
                  <c:v>25</c:v>
                </c:pt>
                <c:pt idx="395">
                  <c:v>62</c:v>
                </c:pt>
                <c:pt idx="396">
                  <c:v>5</c:v>
                </c:pt>
                <c:pt idx="397">
                  <c:v>16</c:v>
                </c:pt>
                <c:pt idx="398">
                  <c:v>16</c:v>
                </c:pt>
                <c:pt idx="399">
                  <c:v>17</c:v>
                </c:pt>
              </c:numCache>
            </c:numRef>
          </c:xVal>
          <c:yVal>
            <c:numRef>
              <c:f>'690_wf_sum'!$I$2:$I$401</c:f>
              <c:numCache>
                <c:formatCode>General</c:formatCode>
                <c:ptCount val="400"/>
                <c:pt idx="0">
                  <c:v>515.75</c:v>
                </c:pt>
                <c:pt idx="1">
                  <c:v>2281.7399999999998</c:v>
                </c:pt>
                <c:pt idx="2">
                  <c:v>2794.67</c:v>
                </c:pt>
                <c:pt idx="3">
                  <c:v>2390.77</c:v>
                </c:pt>
                <c:pt idx="4">
                  <c:v>3986.91</c:v>
                </c:pt>
                <c:pt idx="5">
                  <c:v>2794.67</c:v>
                </c:pt>
                <c:pt idx="6">
                  <c:v>3490.41</c:v>
                </c:pt>
                <c:pt idx="7">
                  <c:v>594.78</c:v>
                </c:pt>
                <c:pt idx="8">
                  <c:v>2794.67</c:v>
                </c:pt>
                <c:pt idx="9">
                  <c:v>529.98</c:v>
                </c:pt>
                <c:pt idx="10">
                  <c:v>353.65</c:v>
                </c:pt>
                <c:pt idx="11">
                  <c:v>2507.59</c:v>
                </c:pt>
                <c:pt idx="12">
                  <c:v>2767.63</c:v>
                </c:pt>
                <c:pt idx="13">
                  <c:v>720.64</c:v>
                </c:pt>
                <c:pt idx="14">
                  <c:v>915.2</c:v>
                </c:pt>
                <c:pt idx="15">
                  <c:v>2751.63</c:v>
                </c:pt>
                <c:pt idx="16">
                  <c:v>410.63</c:v>
                </c:pt>
                <c:pt idx="17">
                  <c:v>1033.1300000000001</c:v>
                </c:pt>
                <c:pt idx="18">
                  <c:v>3094.39</c:v>
                </c:pt>
                <c:pt idx="19">
                  <c:v>362.5</c:v>
                </c:pt>
                <c:pt idx="20">
                  <c:v>2287.38</c:v>
                </c:pt>
                <c:pt idx="21">
                  <c:v>4636.63</c:v>
                </c:pt>
                <c:pt idx="22">
                  <c:v>594.5</c:v>
                </c:pt>
                <c:pt idx="23">
                  <c:v>362.5</c:v>
                </c:pt>
                <c:pt idx="24">
                  <c:v>297.25</c:v>
                </c:pt>
                <c:pt idx="25">
                  <c:v>2184</c:v>
                </c:pt>
                <c:pt idx="26">
                  <c:v>337</c:v>
                </c:pt>
                <c:pt idx="27">
                  <c:v>633.55999999999995</c:v>
                </c:pt>
                <c:pt idx="28">
                  <c:v>476.13</c:v>
                </c:pt>
                <c:pt idx="29">
                  <c:v>1665.63</c:v>
                </c:pt>
                <c:pt idx="30">
                  <c:v>1054.67</c:v>
                </c:pt>
                <c:pt idx="31">
                  <c:v>5294</c:v>
                </c:pt>
                <c:pt idx="32">
                  <c:v>5792.21</c:v>
                </c:pt>
                <c:pt idx="33">
                  <c:v>4640.9799999999996</c:v>
                </c:pt>
                <c:pt idx="34">
                  <c:v>246.4</c:v>
                </c:pt>
                <c:pt idx="35">
                  <c:v>2192</c:v>
                </c:pt>
                <c:pt idx="36">
                  <c:v>7258.43</c:v>
                </c:pt>
                <c:pt idx="37">
                  <c:v>10888.91</c:v>
                </c:pt>
                <c:pt idx="38">
                  <c:v>986.8</c:v>
                </c:pt>
                <c:pt idx="39">
                  <c:v>9212.65</c:v>
                </c:pt>
                <c:pt idx="40">
                  <c:v>4599.6899999999996</c:v>
                </c:pt>
                <c:pt idx="41">
                  <c:v>11195.01</c:v>
                </c:pt>
                <c:pt idx="42">
                  <c:v>7088.27</c:v>
                </c:pt>
                <c:pt idx="43">
                  <c:v>10368.33</c:v>
                </c:pt>
                <c:pt idx="44">
                  <c:v>726.81</c:v>
                </c:pt>
                <c:pt idx="45">
                  <c:v>1806.71</c:v>
                </c:pt>
                <c:pt idx="46">
                  <c:v>2661.75</c:v>
                </c:pt>
                <c:pt idx="47">
                  <c:v>66811.03</c:v>
                </c:pt>
                <c:pt idx="48">
                  <c:v>1005.76</c:v>
                </c:pt>
                <c:pt idx="49">
                  <c:v>116222.63</c:v>
                </c:pt>
                <c:pt idx="50">
                  <c:v>10906.76</c:v>
                </c:pt>
                <c:pt idx="51">
                  <c:v>12597.88</c:v>
                </c:pt>
                <c:pt idx="52">
                  <c:v>14569.04</c:v>
                </c:pt>
                <c:pt idx="53">
                  <c:v>28840.99</c:v>
                </c:pt>
                <c:pt idx="54">
                  <c:v>60017.67</c:v>
                </c:pt>
                <c:pt idx="55">
                  <c:v>38045.620000000003</c:v>
                </c:pt>
                <c:pt idx="56">
                  <c:v>43277.89</c:v>
                </c:pt>
                <c:pt idx="57">
                  <c:v>38307.06</c:v>
                </c:pt>
                <c:pt idx="58">
                  <c:v>567.01</c:v>
                </c:pt>
                <c:pt idx="59">
                  <c:v>7758.86</c:v>
                </c:pt>
                <c:pt idx="60">
                  <c:v>941.84</c:v>
                </c:pt>
                <c:pt idx="61">
                  <c:v>82562.19</c:v>
                </c:pt>
                <c:pt idx="62">
                  <c:v>13679.93</c:v>
                </c:pt>
                <c:pt idx="63">
                  <c:v>32253.55</c:v>
                </c:pt>
                <c:pt idx="64">
                  <c:v>48911.53</c:v>
                </c:pt>
                <c:pt idx="65">
                  <c:v>6512.28</c:v>
                </c:pt>
                <c:pt idx="66">
                  <c:v>8055.98</c:v>
                </c:pt>
                <c:pt idx="67">
                  <c:v>861.41</c:v>
                </c:pt>
                <c:pt idx="68">
                  <c:v>8548.52</c:v>
                </c:pt>
                <c:pt idx="69">
                  <c:v>41117.51</c:v>
                </c:pt>
                <c:pt idx="70">
                  <c:v>23756.58</c:v>
                </c:pt>
                <c:pt idx="71">
                  <c:v>1887.27</c:v>
                </c:pt>
                <c:pt idx="72">
                  <c:v>137590.63</c:v>
                </c:pt>
                <c:pt idx="73">
                  <c:v>2720.31</c:v>
                </c:pt>
                <c:pt idx="74">
                  <c:v>3286.8</c:v>
                </c:pt>
                <c:pt idx="75">
                  <c:v>99452.73</c:v>
                </c:pt>
                <c:pt idx="76">
                  <c:v>84169.66</c:v>
                </c:pt>
                <c:pt idx="77">
                  <c:v>80785.16</c:v>
                </c:pt>
                <c:pt idx="78">
                  <c:v>17876.13</c:v>
                </c:pt>
                <c:pt idx="79">
                  <c:v>45293.2</c:v>
                </c:pt>
                <c:pt idx="80">
                  <c:v>69053.06</c:v>
                </c:pt>
                <c:pt idx="81">
                  <c:v>100514.35</c:v>
                </c:pt>
                <c:pt idx="82">
                  <c:v>4251.8900000000003</c:v>
                </c:pt>
                <c:pt idx="83">
                  <c:v>5550.96</c:v>
                </c:pt>
                <c:pt idx="84">
                  <c:v>56.68</c:v>
                </c:pt>
                <c:pt idx="85">
                  <c:v>3362.31</c:v>
                </c:pt>
                <c:pt idx="86">
                  <c:v>8771.34</c:v>
                </c:pt>
                <c:pt idx="87">
                  <c:v>114124.93</c:v>
                </c:pt>
                <c:pt idx="88">
                  <c:v>11789.82</c:v>
                </c:pt>
                <c:pt idx="89">
                  <c:v>29584.33</c:v>
                </c:pt>
                <c:pt idx="90">
                  <c:v>65057.55</c:v>
                </c:pt>
                <c:pt idx="91">
                  <c:v>246.16</c:v>
                </c:pt>
                <c:pt idx="92">
                  <c:v>70737.399999999994</c:v>
                </c:pt>
                <c:pt idx="93">
                  <c:v>48948.94</c:v>
                </c:pt>
                <c:pt idx="94">
                  <c:v>570.35</c:v>
                </c:pt>
                <c:pt idx="95">
                  <c:v>9140.84</c:v>
                </c:pt>
                <c:pt idx="96">
                  <c:v>4287.03</c:v>
                </c:pt>
                <c:pt idx="97">
                  <c:v>53571.86</c:v>
                </c:pt>
                <c:pt idx="98">
                  <c:v>140147.65</c:v>
                </c:pt>
                <c:pt idx="99">
                  <c:v>29006.85</c:v>
                </c:pt>
                <c:pt idx="100">
                  <c:v>87243.7</c:v>
                </c:pt>
                <c:pt idx="101">
                  <c:v>343.49</c:v>
                </c:pt>
                <c:pt idx="102">
                  <c:v>6895.35</c:v>
                </c:pt>
                <c:pt idx="103">
                  <c:v>31271.11</c:v>
                </c:pt>
                <c:pt idx="104">
                  <c:v>3330.24</c:v>
                </c:pt>
                <c:pt idx="105">
                  <c:v>64169.13</c:v>
                </c:pt>
                <c:pt idx="106">
                  <c:v>97654.57</c:v>
                </c:pt>
                <c:pt idx="107">
                  <c:v>57700.22</c:v>
                </c:pt>
                <c:pt idx="108">
                  <c:v>85398.399999999994</c:v>
                </c:pt>
                <c:pt idx="109">
                  <c:v>62459.24</c:v>
                </c:pt>
                <c:pt idx="110">
                  <c:v>52630.07</c:v>
                </c:pt>
                <c:pt idx="111">
                  <c:v>49871.09</c:v>
                </c:pt>
                <c:pt idx="112">
                  <c:v>2007.9</c:v>
                </c:pt>
                <c:pt idx="113">
                  <c:v>592.97</c:v>
                </c:pt>
                <c:pt idx="114">
                  <c:v>82880.88</c:v>
                </c:pt>
                <c:pt idx="115">
                  <c:v>34765.01</c:v>
                </c:pt>
                <c:pt idx="116">
                  <c:v>47593.39</c:v>
                </c:pt>
                <c:pt idx="117">
                  <c:v>14776.36</c:v>
                </c:pt>
                <c:pt idx="118">
                  <c:v>6629.37</c:v>
                </c:pt>
                <c:pt idx="119">
                  <c:v>103026.25</c:v>
                </c:pt>
                <c:pt idx="120">
                  <c:v>55408.37</c:v>
                </c:pt>
                <c:pt idx="121">
                  <c:v>66272.36</c:v>
                </c:pt>
                <c:pt idx="122">
                  <c:v>9517.7800000000007</c:v>
                </c:pt>
                <c:pt idx="123">
                  <c:v>246.16</c:v>
                </c:pt>
                <c:pt idx="124">
                  <c:v>15716.88</c:v>
                </c:pt>
                <c:pt idx="125">
                  <c:v>43561</c:v>
                </c:pt>
                <c:pt idx="126">
                  <c:v>3694.62</c:v>
                </c:pt>
                <c:pt idx="127">
                  <c:v>44937.21</c:v>
                </c:pt>
                <c:pt idx="128">
                  <c:v>80206.66</c:v>
                </c:pt>
                <c:pt idx="129">
                  <c:v>12004.88</c:v>
                </c:pt>
                <c:pt idx="130">
                  <c:v>246.16</c:v>
                </c:pt>
                <c:pt idx="131">
                  <c:v>52081.55</c:v>
                </c:pt>
                <c:pt idx="132">
                  <c:v>4721.04</c:v>
                </c:pt>
                <c:pt idx="133">
                  <c:v>11368.77</c:v>
                </c:pt>
                <c:pt idx="134">
                  <c:v>5695.3</c:v>
                </c:pt>
                <c:pt idx="135">
                  <c:v>92273.01</c:v>
                </c:pt>
                <c:pt idx="136">
                  <c:v>58825.16</c:v>
                </c:pt>
                <c:pt idx="137">
                  <c:v>7861.86</c:v>
                </c:pt>
                <c:pt idx="138">
                  <c:v>85658.85</c:v>
                </c:pt>
                <c:pt idx="139">
                  <c:v>18345.810000000001</c:v>
                </c:pt>
                <c:pt idx="140">
                  <c:v>108787.82</c:v>
                </c:pt>
                <c:pt idx="141">
                  <c:v>3252.8</c:v>
                </c:pt>
                <c:pt idx="142">
                  <c:v>12908.99</c:v>
                </c:pt>
                <c:pt idx="143">
                  <c:v>43310.35</c:v>
                </c:pt>
                <c:pt idx="144">
                  <c:v>43877.38</c:v>
                </c:pt>
                <c:pt idx="145">
                  <c:v>1816.78</c:v>
                </c:pt>
                <c:pt idx="146">
                  <c:v>13419.7</c:v>
                </c:pt>
                <c:pt idx="147">
                  <c:v>23374.38</c:v>
                </c:pt>
                <c:pt idx="148">
                  <c:v>83443.009999999995</c:v>
                </c:pt>
                <c:pt idx="149">
                  <c:v>90142.68</c:v>
                </c:pt>
                <c:pt idx="150">
                  <c:v>1526.31</c:v>
                </c:pt>
                <c:pt idx="151">
                  <c:v>25062.22</c:v>
                </c:pt>
                <c:pt idx="152">
                  <c:v>68763.81</c:v>
                </c:pt>
                <c:pt idx="153">
                  <c:v>47413.99</c:v>
                </c:pt>
                <c:pt idx="154">
                  <c:v>5141.3599999999997</c:v>
                </c:pt>
                <c:pt idx="155">
                  <c:v>16775.490000000002</c:v>
                </c:pt>
                <c:pt idx="156">
                  <c:v>2881.11</c:v>
                </c:pt>
                <c:pt idx="157">
                  <c:v>36408.620000000003</c:v>
                </c:pt>
                <c:pt idx="158">
                  <c:v>4681.41</c:v>
                </c:pt>
                <c:pt idx="159">
                  <c:v>25663.48</c:v>
                </c:pt>
                <c:pt idx="160">
                  <c:v>11368.19</c:v>
                </c:pt>
                <c:pt idx="161">
                  <c:v>320.24</c:v>
                </c:pt>
                <c:pt idx="162">
                  <c:v>32949.11</c:v>
                </c:pt>
                <c:pt idx="163">
                  <c:v>38412.300000000003</c:v>
                </c:pt>
                <c:pt idx="164">
                  <c:v>50414.47</c:v>
                </c:pt>
                <c:pt idx="165">
                  <c:v>28123.18</c:v>
                </c:pt>
                <c:pt idx="166">
                  <c:v>103758.89</c:v>
                </c:pt>
                <c:pt idx="167">
                  <c:v>12407.67</c:v>
                </c:pt>
                <c:pt idx="168">
                  <c:v>57783.93</c:v>
                </c:pt>
                <c:pt idx="169">
                  <c:v>125679.2</c:v>
                </c:pt>
                <c:pt idx="170">
                  <c:v>5643.45</c:v>
                </c:pt>
                <c:pt idx="171">
                  <c:v>5165</c:v>
                </c:pt>
                <c:pt idx="172">
                  <c:v>100839.39</c:v>
                </c:pt>
                <c:pt idx="173">
                  <c:v>96932.31</c:v>
                </c:pt>
                <c:pt idx="174">
                  <c:v>4917.29</c:v>
                </c:pt>
                <c:pt idx="175">
                  <c:v>49626.64</c:v>
                </c:pt>
                <c:pt idx="176">
                  <c:v>10114.43</c:v>
                </c:pt>
                <c:pt idx="177">
                  <c:v>26010.54</c:v>
                </c:pt>
                <c:pt idx="178">
                  <c:v>80222.429999999993</c:v>
                </c:pt>
                <c:pt idx="179">
                  <c:v>1233.21</c:v>
                </c:pt>
                <c:pt idx="180">
                  <c:v>1501.83</c:v>
                </c:pt>
                <c:pt idx="181">
                  <c:v>926.57</c:v>
                </c:pt>
                <c:pt idx="182">
                  <c:v>10400.66</c:v>
                </c:pt>
                <c:pt idx="183">
                  <c:v>12333.28</c:v>
                </c:pt>
                <c:pt idx="184">
                  <c:v>261.45</c:v>
                </c:pt>
                <c:pt idx="185">
                  <c:v>8381.49</c:v>
                </c:pt>
                <c:pt idx="186">
                  <c:v>3751.72</c:v>
                </c:pt>
                <c:pt idx="187">
                  <c:v>2234.85</c:v>
                </c:pt>
                <c:pt idx="188">
                  <c:v>10955.7</c:v>
                </c:pt>
                <c:pt idx="189">
                  <c:v>17065.080000000002</c:v>
                </c:pt>
                <c:pt idx="190">
                  <c:v>8118.08</c:v>
                </c:pt>
                <c:pt idx="191">
                  <c:v>15040.51</c:v>
                </c:pt>
                <c:pt idx="192">
                  <c:v>3094.68</c:v>
                </c:pt>
                <c:pt idx="193">
                  <c:v>30388.33</c:v>
                </c:pt>
                <c:pt idx="194">
                  <c:v>12879.15</c:v>
                </c:pt>
                <c:pt idx="195">
                  <c:v>29847</c:v>
                </c:pt>
                <c:pt idx="196">
                  <c:v>14011.92</c:v>
                </c:pt>
                <c:pt idx="197">
                  <c:v>10332.48</c:v>
                </c:pt>
                <c:pt idx="198">
                  <c:v>10457.35</c:v>
                </c:pt>
                <c:pt idx="199">
                  <c:v>1120.1600000000001</c:v>
                </c:pt>
                <c:pt idx="200">
                  <c:v>638.16</c:v>
                </c:pt>
                <c:pt idx="201">
                  <c:v>293.12</c:v>
                </c:pt>
                <c:pt idx="202">
                  <c:v>370.22</c:v>
                </c:pt>
                <c:pt idx="203">
                  <c:v>711.32</c:v>
                </c:pt>
                <c:pt idx="204">
                  <c:v>399.44</c:v>
                </c:pt>
                <c:pt idx="205">
                  <c:v>609.17999999999995</c:v>
                </c:pt>
                <c:pt idx="206">
                  <c:v>1658.04</c:v>
                </c:pt>
                <c:pt idx="207">
                  <c:v>2419.21</c:v>
                </c:pt>
                <c:pt idx="208">
                  <c:v>1698.48</c:v>
                </c:pt>
                <c:pt idx="209">
                  <c:v>1998.75</c:v>
                </c:pt>
                <c:pt idx="210">
                  <c:v>589.75</c:v>
                </c:pt>
                <c:pt idx="211">
                  <c:v>174</c:v>
                </c:pt>
                <c:pt idx="212">
                  <c:v>232</c:v>
                </c:pt>
                <c:pt idx="213">
                  <c:v>480.23</c:v>
                </c:pt>
                <c:pt idx="214">
                  <c:v>248.94</c:v>
                </c:pt>
                <c:pt idx="215">
                  <c:v>696.5</c:v>
                </c:pt>
                <c:pt idx="216">
                  <c:v>388.26</c:v>
                </c:pt>
                <c:pt idx="217">
                  <c:v>519.11</c:v>
                </c:pt>
                <c:pt idx="218">
                  <c:v>876.2</c:v>
                </c:pt>
                <c:pt idx="219">
                  <c:v>329.34</c:v>
                </c:pt>
                <c:pt idx="220">
                  <c:v>269.60000000000002</c:v>
                </c:pt>
                <c:pt idx="221">
                  <c:v>319.36</c:v>
                </c:pt>
                <c:pt idx="222">
                  <c:v>661.68</c:v>
                </c:pt>
                <c:pt idx="223">
                  <c:v>379.13</c:v>
                </c:pt>
                <c:pt idx="224">
                  <c:v>369.75</c:v>
                </c:pt>
                <c:pt idx="225">
                  <c:v>490.98</c:v>
                </c:pt>
                <c:pt idx="226">
                  <c:v>842.72</c:v>
                </c:pt>
                <c:pt idx="227">
                  <c:v>538.55999999999995</c:v>
                </c:pt>
                <c:pt idx="228">
                  <c:v>290.43</c:v>
                </c:pt>
                <c:pt idx="229">
                  <c:v>84.18</c:v>
                </c:pt>
                <c:pt idx="230">
                  <c:v>352.67</c:v>
                </c:pt>
                <c:pt idx="231">
                  <c:v>964.68</c:v>
                </c:pt>
                <c:pt idx="232">
                  <c:v>727.12</c:v>
                </c:pt>
                <c:pt idx="233">
                  <c:v>315.68</c:v>
                </c:pt>
                <c:pt idx="234">
                  <c:v>182.39</c:v>
                </c:pt>
                <c:pt idx="235">
                  <c:v>248.94</c:v>
                </c:pt>
                <c:pt idx="236">
                  <c:v>315.68</c:v>
                </c:pt>
                <c:pt idx="237">
                  <c:v>186.94</c:v>
                </c:pt>
                <c:pt idx="238">
                  <c:v>1456.44</c:v>
                </c:pt>
                <c:pt idx="239">
                  <c:v>1586.82</c:v>
                </c:pt>
                <c:pt idx="240">
                  <c:v>2418.2399999999998</c:v>
                </c:pt>
                <c:pt idx="241">
                  <c:v>2407.1999999999998</c:v>
                </c:pt>
                <c:pt idx="242">
                  <c:v>1575.52</c:v>
                </c:pt>
                <c:pt idx="243">
                  <c:v>173.4</c:v>
                </c:pt>
                <c:pt idx="244">
                  <c:v>1575.52</c:v>
                </c:pt>
                <c:pt idx="245">
                  <c:v>2845.95</c:v>
                </c:pt>
                <c:pt idx="246">
                  <c:v>1367.01</c:v>
                </c:pt>
                <c:pt idx="247">
                  <c:v>4855.99</c:v>
                </c:pt>
                <c:pt idx="248">
                  <c:v>1268.82</c:v>
                </c:pt>
                <c:pt idx="249">
                  <c:v>10475.4</c:v>
                </c:pt>
                <c:pt idx="250">
                  <c:v>3646.27</c:v>
                </c:pt>
                <c:pt idx="251">
                  <c:v>1664.4</c:v>
                </c:pt>
                <c:pt idx="252">
                  <c:v>4262.97</c:v>
                </c:pt>
                <c:pt idx="253">
                  <c:v>8104.87</c:v>
                </c:pt>
                <c:pt idx="254">
                  <c:v>3879</c:v>
                </c:pt>
                <c:pt idx="255">
                  <c:v>567.04</c:v>
                </c:pt>
                <c:pt idx="256">
                  <c:v>1503.28</c:v>
                </c:pt>
                <c:pt idx="257">
                  <c:v>2537.64</c:v>
                </c:pt>
                <c:pt idx="258">
                  <c:v>2761.71</c:v>
                </c:pt>
                <c:pt idx="259">
                  <c:v>6566.96</c:v>
                </c:pt>
                <c:pt idx="260">
                  <c:v>9762.9</c:v>
                </c:pt>
                <c:pt idx="261">
                  <c:v>2757.3</c:v>
                </c:pt>
                <c:pt idx="262">
                  <c:v>7105.76</c:v>
                </c:pt>
                <c:pt idx="263">
                  <c:v>7323.6</c:v>
                </c:pt>
                <c:pt idx="264">
                  <c:v>297</c:v>
                </c:pt>
                <c:pt idx="265">
                  <c:v>3164</c:v>
                </c:pt>
                <c:pt idx="266">
                  <c:v>4959.08</c:v>
                </c:pt>
                <c:pt idx="267">
                  <c:v>4979.9799999999996</c:v>
                </c:pt>
                <c:pt idx="268">
                  <c:v>1154.01</c:v>
                </c:pt>
                <c:pt idx="269">
                  <c:v>4104.7700000000004</c:v>
                </c:pt>
                <c:pt idx="270">
                  <c:v>499</c:v>
                </c:pt>
                <c:pt idx="271">
                  <c:v>4429.74</c:v>
                </c:pt>
                <c:pt idx="272">
                  <c:v>9147.07</c:v>
                </c:pt>
                <c:pt idx="273">
                  <c:v>600</c:v>
                </c:pt>
                <c:pt idx="274">
                  <c:v>480</c:v>
                </c:pt>
                <c:pt idx="275">
                  <c:v>471.84</c:v>
                </c:pt>
                <c:pt idx="276">
                  <c:v>232.8</c:v>
                </c:pt>
                <c:pt idx="277">
                  <c:v>471.84</c:v>
                </c:pt>
                <c:pt idx="278">
                  <c:v>2615.33</c:v>
                </c:pt>
                <c:pt idx="279">
                  <c:v>6654.6</c:v>
                </c:pt>
                <c:pt idx="280">
                  <c:v>1826.45</c:v>
                </c:pt>
                <c:pt idx="281">
                  <c:v>4300.8999999999996</c:v>
                </c:pt>
                <c:pt idx="282">
                  <c:v>1917.6</c:v>
                </c:pt>
                <c:pt idx="283">
                  <c:v>6313.8</c:v>
                </c:pt>
                <c:pt idx="284">
                  <c:v>19151.78</c:v>
                </c:pt>
                <c:pt idx="285">
                  <c:v>8411.06</c:v>
                </c:pt>
                <c:pt idx="286">
                  <c:v>689.76</c:v>
                </c:pt>
                <c:pt idx="287">
                  <c:v>8384.4</c:v>
                </c:pt>
                <c:pt idx="288">
                  <c:v>801.42</c:v>
                </c:pt>
                <c:pt idx="289">
                  <c:v>3417</c:v>
                </c:pt>
                <c:pt idx="290">
                  <c:v>165.26</c:v>
                </c:pt>
                <c:pt idx="291">
                  <c:v>6415.8</c:v>
                </c:pt>
                <c:pt idx="292">
                  <c:v>6133.2</c:v>
                </c:pt>
                <c:pt idx="293">
                  <c:v>4481.2299999999996</c:v>
                </c:pt>
                <c:pt idx="294">
                  <c:v>7074.94</c:v>
                </c:pt>
                <c:pt idx="295">
                  <c:v>237.03</c:v>
                </c:pt>
                <c:pt idx="296">
                  <c:v>1305.5999999999999</c:v>
                </c:pt>
                <c:pt idx="297">
                  <c:v>7396.47</c:v>
                </c:pt>
                <c:pt idx="298">
                  <c:v>2796.78</c:v>
                </c:pt>
                <c:pt idx="299">
                  <c:v>3148.17</c:v>
                </c:pt>
                <c:pt idx="300">
                  <c:v>6774.4</c:v>
                </c:pt>
                <c:pt idx="301">
                  <c:v>6653.15</c:v>
                </c:pt>
                <c:pt idx="302">
                  <c:v>1446.46</c:v>
                </c:pt>
                <c:pt idx="303">
                  <c:v>5072.93</c:v>
                </c:pt>
                <c:pt idx="304">
                  <c:v>3277.23</c:v>
                </c:pt>
                <c:pt idx="305">
                  <c:v>2636.05</c:v>
                </c:pt>
                <c:pt idx="306">
                  <c:v>22033.48</c:v>
                </c:pt>
                <c:pt idx="307">
                  <c:v>1728</c:v>
                </c:pt>
                <c:pt idx="308">
                  <c:v>600</c:v>
                </c:pt>
                <c:pt idx="309">
                  <c:v>1408</c:v>
                </c:pt>
                <c:pt idx="310">
                  <c:v>696</c:v>
                </c:pt>
                <c:pt idx="311">
                  <c:v>714</c:v>
                </c:pt>
                <c:pt idx="312">
                  <c:v>398.5</c:v>
                </c:pt>
                <c:pt idx="313">
                  <c:v>5945</c:v>
                </c:pt>
                <c:pt idx="314">
                  <c:v>7929.5</c:v>
                </c:pt>
                <c:pt idx="315">
                  <c:v>9150.5</c:v>
                </c:pt>
                <c:pt idx="316">
                  <c:v>696</c:v>
                </c:pt>
                <c:pt idx="317">
                  <c:v>696</c:v>
                </c:pt>
                <c:pt idx="318">
                  <c:v>725</c:v>
                </c:pt>
                <c:pt idx="319">
                  <c:v>1121</c:v>
                </c:pt>
                <c:pt idx="320">
                  <c:v>3037</c:v>
                </c:pt>
                <c:pt idx="321">
                  <c:v>3445</c:v>
                </c:pt>
                <c:pt idx="322">
                  <c:v>3206</c:v>
                </c:pt>
                <c:pt idx="323">
                  <c:v>736</c:v>
                </c:pt>
                <c:pt idx="324">
                  <c:v>7057</c:v>
                </c:pt>
                <c:pt idx="325">
                  <c:v>6109</c:v>
                </c:pt>
                <c:pt idx="326">
                  <c:v>5830</c:v>
                </c:pt>
                <c:pt idx="327">
                  <c:v>244</c:v>
                </c:pt>
                <c:pt idx="328">
                  <c:v>2495.5</c:v>
                </c:pt>
                <c:pt idx="329">
                  <c:v>15478</c:v>
                </c:pt>
                <c:pt idx="330">
                  <c:v>1233.5</c:v>
                </c:pt>
                <c:pt idx="331">
                  <c:v>12519</c:v>
                </c:pt>
                <c:pt idx="332">
                  <c:v>1184</c:v>
                </c:pt>
                <c:pt idx="333">
                  <c:v>232</c:v>
                </c:pt>
                <c:pt idx="334">
                  <c:v>2096</c:v>
                </c:pt>
                <c:pt idx="335">
                  <c:v>30267</c:v>
                </c:pt>
                <c:pt idx="336">
                  <c:v>1239</c:v>
                </c:pt>
                <c:pt idx="337">
                  <c:v>120</c:v>
                </c:pt>
                <c:pt idx="338">
                  <c:v>9425</c:v>
                </c:pt>
                <c:pt idx="339">
                  <c:v>377</c:v>
                </c:pt>
                <c:pt idx="340">
                  <c:v>2352</c:v>
                </c:pt>
                <c:pt idx="341">
                  <c:v>1879.75</c:v>
                </c:pt>
                <c:pt idx="342">
                  <c:v>3724</c:v>
                </c:pt>
                <c:pt idx="343">
                  <c:v>348</c:v>
                </c:pt>
                <c:pt idx="344">
                  <c:v>231</c:v>
                </c:pt>
                <c:pt idx="345">
                  <c:v>2023</c:v>
                </c:pt>
                <c:pt idx="346">
                  <c:v>961.5</c:v>
                </c:pt>
                <c:pt idx="347">
                  <c:v>2639</c:v>
                </c:pt>
                <c:pt idx="348">
                  <c:v>1782</c:v>
                </c:pt>
                <c:pt idx="349">
                  <c:v>1841.5</c:v>
                </c:pt>
                <c:pt idx="350">
                  <c:v>2864.25</c:v>
                </c:pt>
                <c:pt idx="351">
                  <c:v>2293</c:v>
                </c:pt>
                <c:pt idx="352">
                  <c:v>391.5</c:v>
                </c:pt>
                <c:pt idx="353">
                  <c:v>938</c:v>
                </c:pt>
                <c:pt idx="354">
                  <c:v>1360</c:v>
                </c:pt>
                <c:pt idx="355">
                  <c:v>1024</c:v>
                </c:pt>
                <c:pt idx="356">
                  <c:v>464</c:v>
                </c:pt>
                <c:pt idx="357">
                  <c:v>544</c:v>
                </c:pt>
                <c:pt idx="358">
                  <c:v>180</c:v>
                </c:pt>
                <c:pt idx="359">
                  <c:v>2121</c:v>
                </c:pt>
                <c:pt idx="360">
                  <c:v>736</c:v>
                </c:pt>
                <c:pt idx="361">
                  <c:v>783</c:v>
                </c:pt>
                <c:pt idx="362">
                  <c:v>5576.8</c:v>
                </c:pt>
                <c:pt idx="363">
                  <c:v>611.6</c:v>
                </c:pt>
                <c:pt idx="364">
                  <c:v>1217.7</c:v>
                </c:pt>
                <c:pt idx="365">
                  <c:v>52792.84</c:v>
                </c:pt>
                <c:pt idx="366">
                  <c:v>315.36</c:v>
                </c:pt>
                <c:pt idx="367">
                  <c:v>197.2</c:v>
                </c:pt>
                <c:pt idx="368">
                  <c:v>86.02</c:v>
                </c:pt>
                <c:pt idx="369">
                  <c:v>1272.3900000000001</c:v>
                </c:pt>
                <c:pt idx="370">
                  <c:v>56934.64</c:v>
                </c:pt>
                <c:pt idx="371">
                  <c:v>91.25</c:v>
                </c:pt>
                <c:pt idx="372">
                  <c:v>811.8</c:v>
                </c:pt>
                <c:pt idx="373">
                  <c:v>525.6</c:v>
                </c:pt>
                <c:pt idx="374">
                  <c:v>4449.0600000000004</c:v>
                </c:pt>
                <c:pt idx="375">
                  <c:v>4554.9799999999996</c:v>
                </c:pt>
                <c:pt idx="376">
                  <c:v>104763.07</c:v>
                </c:pt>
                <c:pt idx="377">
                  <c:v>50</c:v>
                </c:pt>
                <c:pt idx="378">
                  <c:v>690.93</c:v>
                </c:pt>
                <c:pt idx="379">
                  <c:v>11443.52</c:v>
                </c:pt>
                <c:pt idx="380">
                  <c:v>88</c:v>
                </c:pt>
                <c:pt idx="381">
                  <c:v>974.16</c:v>
                </c:pt>
                <c:pt idx="382">
                  <c:v>2355.1</c:v>
                </c:pt>
                <c:pt idx="383">
                  <c:v>541.20000000000005</c:v>
                </c:pt>
                <c:pt idx="384">
                  <c:v>2206.84</c:v>
                </c:pt>
                <c:pt idx="385">
                  <c:v>33070.92</c:v>
                </c:pt>
                <c:pt idx="386">
                  <c:v>790.58</c:v>
                </c:pt>
                <c:pt idx="387">
                  <c:v>73694.36</c:v>
                </c:pt>
                <c:pt idx="388">
                  <c:v>1563.84</c:v>
                </c:pt>
                <c:pt idx="389">
                  <c:v>865.94</c:v>
                </c:pt>
                <c:pt idx="390">
                  <c:v>820.79</c:v>
                </c:pt>
                <c:pt idx="391">
                  <c:v>660.66</c:v>
                </c:pt>
                <c:pt idx="392">
                  <c:v>1390.08</c:v>
                </c:pt>
                <c:pt idx="393">
                  <c:v>1795.52</c:v>
                </c:pt>
                <c:pt idx="394">
                  <c:v>776.36</c:v>
                </c:pt>
                <c:pt idx="395">
                  <c:v>1795.52</c:v>
                </c:pt>
                <c:pt idx="396">
                  <c:v>140</c:v>
                </c:pt>
                <c:pt idx="397">
                  <c:v>503.36</c:v>
                </c:pt>
                <c:pt idx="398">
                  <c:v>692.32</c:v>
                </c:pt>
                <c:pt idx="399">
                  <c:v>520.63</c:v>
                </c:pt>
              </c:numCache>
            </c:numRef>
          </c:yVal>
          <c:smooth val="0"/>
          <c:extLst>
            <c:ext xmlns:c16="http://schemas.microsoft.com/office/drawing/2014/chart" uri="{C3380CC4-5D6E-409C-BE32-E72D297353CC}">
              <c16:uniqueId val="{00000000-4E18-4248-A2B4-D5094DB18E50}"/>
            </c:ext>
          </c:extLst>
        </c:ser>
        <c:dLbls>
          <c:showLegendKey val="0"/>
          <c:showVal val="0"/>
          <c:showCatName val="0"/>
          <c:showSerName val="0"/>
          <c:showPercent val="0"/>
          <c:showBubbleSize val="0"/>
        </c:dLbls>
        <c:axId val="571048760"/>
        <c:axId val="571049088"/>
      </c:scatterChart>
      <c:valAx>
        <c:axId val="5710487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9088"/>
        <c:crosses val="autoZero"/>
        <c:crossBetween val="midCat"/>
      </c:valAx>
      <c:valAx>
        <c:axId val="57104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gross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04876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manualLayout>
          <c:layoutTarget val="inner"/>
          <c:xMode val="edge"/>
          <c:yMode val="edge"/>
          <c:x val="0.2247157193172121"/>
          <c:y val="0.2099240187235703"/>
          <c:w val="0.74944100268218816"/>
          <c:h val="0.60612087737960851"/>
        </c:manualLayout>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DC16-4375-B220-E5057322006D}"/>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0500"/>
          <c:min val="17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1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over time</a:t>
            </a:r>
          </a:p>
          <a:p>
            <a:pPr algn="l">
              <a:defRPr>
                <a:solidFill>
                  <a:schemeClr val="bg1">
                    <a:lumMod val="50000"/>
                  </a:schemeClr>
                </a:solidFill>
              </a:defRPr>
            </a:pPr>
            <a:r>
              <a:rPr lang="en-US" sz="1400">
                <a:solidFill>
                  <a:schemeClr val="bg1">
                    <a:lumMod val="50000"/>
                  </a:schemeClr>
                </a:solidFill>
              </a:rPr>
              <a:t>Syracuse, NY</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 Dollars Sum </c:v>
                </c:pt>
              </c:strCache>
            </c:strRef>
          </c:tx>
          <c:spPr>
            <a:ln w="28575" cap="rnd">
              <a:solidFill>
                <a:schemeClr val="accent1"/>
              </a:solidFill>
              <a:round/>
            </a:ln>
            <a:effectLst/>
          </c:spPr>
          <c:marker>
            <c:symbol val="none"/>
          </c:marker>
          <c:cat>
            <c:numRef>
              <c:f>Sheet1!$B$2:$B$9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B3D3-49BA-9255-0C9570E60EA8}"/>
            </c:ext>
          </c:extLst>
        </c:ser>
        <c:dLbls>
          <c:showLegendKey val="0"/>
          <c:showVal val="0"/>
          <c:showCatName val="0"/>
          <c:showSerName val="0"/>
          <c:showPercent val="0"/>
          <c:showBubbleSize val="0"/>
        </c:dLbls>
        <c:smooth val="0"/>
        <c:axId val="408510712"/>
        <c:axId val="408506120"/>
      </c:lineChart>
      <c:catAx>
        <c:axId val="4085107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r>
                  <a:rPr lang="en-US">
                    <a:solidFill>
                      <a:schemeClr val="bg1">
                        <a:lumMod val="50000"/>
                      </a:schemeClr>
                    </a:solidFill>
                  </a:rPr>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r>
              <a:rPr lang="en-US" sz="2000" b="1">
                <a:solidFill>
                  <a:schemeClr val="bg1">
                    <a:lumMod val="50000"/>
                  </a:schemeClr>
                </a:solidFill>
              </a:rPr>
              <a:t>Per capita income v.</a:t>
            </a:r>
            <a:r>
              <a:rPr lang="en-US" sz="2000" b="1" baseline="0">
                <a:solidFill>
                  <a:schemeClr val="bg1">
                    <a:lumMod val="50000"/>
                  </a:schemeClr>
                </a:solidFill>
              </a:rPr>
              <a:t> Nicholas Cage films over time</a:t>
            </a:r>
            <a:endParaRPr lang="en-US" sz="2000" b="1">
              <a:solidFill>
                <a:schemeClr val="bg1">
                  <a:lumMod val="50000"/>
                </a:schemeClr>
              </a:solidFill>
            </a:endParaRPr>
          </a:p>
          <a:p>
            <a:pPr algn="l">
              <a:defRPr>
                <a:solidFill>
                  <a:schemeClr val="bg1">
                    <a:lumMod val="50000"/>
                  </a:schemeClr>
                </a:solidFill>
              </a:defRPr>
            </a:pPr>
            <a:r>
              <a:rPr lang="en-US" sz="1400">
                <a:solidFill>
                  <a:schemeClr val="bg1">
                    <a:lumMod val="50000"/>
                  </a:schemeClr>
                </a:solidFill>
              </a:rPr>
              <a:t>Syracuse, NY; 2009-2016</a:t>
            </a:r>
          </a:p>
        </c:rich>
      </c:tx>
      <c:layout>
        <c:manualLayout>
          <c:xMode val="edge"/>
          <c:yMode val="edge"/>
          <c:x val="2.3465427850492552E-2"/>
          <c:y val="1.1311416202668515E-2"/>
        </c:manualLayout>
      </c:layout>
      <c:overlay val="0"/>
      <c:spPr>
        <a:noFill/>
        <a:ln>
          <a:noFill/>
        </a:ln>
        <a:effectLst/>
      </c:spPr>
      <c:txPr>
        <a:bodyPr rot="0" spcFirstLastPara="1" vertOverflow="ellipsis" vert="horz" wrap="square" anchor="ctr" anchorCtr="1"/>
        <a:lstStyle/>
        <a:p>
          <a:pPr algn="l">
            <a:defRPr sz="1440" b="0" i="0" u="none" strike="noStrike" kern="1200" spc="0" baseline="0">
              <a:solidFill>
                <a:schemeClr val="bg1">
                  <a:lumMod val="50000"/>
                </a:schemeClr>
              </a:solidFill>
              <a:latin typeface="+mn-lt"/>
              <a:ea typeface="+mn-ea"/>
              <a:cs typeface="+mn-cs"/>
            </a:defRPr>
          </a:pPr>
          <a:endParaRPr lang="en-US"/>
        </a:p>
      </c:txPr>
    </c:title>
    <c:autoTitleDeleted val="0"/>
    <c:plotArea>
      <c:layout/>
      <c:lineChart>
        <c:grouping val="standard"/>
        <c:varyColors val="0"/>
        <c:ser>
          <c:idx val="1"/>
          <c:order val="0"/>
          <c:tx>
            <c:strRef>
              <c:f>Sheet1!$C$1</c:f>
              <c:strCache>
                <c:ptCount val="1"/>
                <c:pt idx="0">
                  <c:v> Dollars Sum </c:v>
                </c:pt>
              </c:strCache>
            </c:strRef>
          </c:tx>
          <c:spPr>
            <a:ln w="28575" cap="rnd">
              <a:solidFill>
                <a:schemeClr val="accent2"/>
              </a:solidFill>
              <a:round/>
            </a:ln>
            <a:effectLst/>
          </c:spPr>
          <c:marker>
            <c:symbol val="none"/>
          </c:marker>
          <c:val>
            <c:numRef>
              <c:f>Sheet1!$C$2:$C$9</c:f>
              <c:numCache>
                <c:formatCode>_("$"* #,##0_);_("$"* \(#,##0\);_("$"* "-"??_);_(@_)</c:formatCode>
                <c:ptCount val="8"/>
                <c:pt idx="0">
                  <c:v>17652</c:v>
                </c:pt>
                <c:pt idx="1">
                  <c:v>17866</c:v>
                </c:pt>
                <c:pt idx="2">
                  <c:v>18617</c:v>
                </c:pt>
                <c:pt idx="3">
                  <c:v>18869</c:v>
                </c:pt>
                <c:pt idx="4">
                  <c:v>19121</c:v>
                </c:pt>
                <c:pt idx="5">
                  <c:v>19283</c:v>
                </c:pt>
                <c:pt idx="6">
                  <c:v>19558</c:v>
                </c:pt>
                <c:pt idx="7">
                  <c:v>20594</c:v>
                </c:pt>
              </c:numCache>
            </c:numRef>
          </c:val>
          <c:smooth val="0"/>
          <c:extLst>
            <c:ext xmlns:c16="http://schemas.microsoft.com/office/drawing/2014/chart" uri="{C3380CC4-5D6E-409C-BE32-E72D297353CC}">
              <c16:uniqueId val="{00000000-C00D-4C3A-9A0D-548CEEC055B5}"/>
            </c:ext>
          </c:extLst>
        </c:ser>
        <c:dLbls>
          <c:showLegendKey val="0"/>
          <c:showVal val="0"/>
          <c:showCatName val="0"/>
          <c:showSerName val="0"/>
          <c:showPercent val="0"/>
          <c:showBubbleSize val="0"/>
        </c:dLbls>
        <c:marker val="1"/>
        <c:smooth val="0"/>
        <c:axId val="408510712"/>
        <c:axId val="408506120"/>
      </c:lineChart>
      <c:lineChart>
        <c:grouping val="standard"/>
        <c:varyColors val="0"/>
        <c:ser>
          <c:idx val="2"/>
          <c:order val="1"/>
          <c:tx>
            <c:strRef>
              <c:f>Sheet1!$D$1</c:f>
              <c:strCache>
                <c:ptCount val="1"/>
                <c:pt idx="0">
                  <c:v>Nicholas Cage</c:v>
                </c:pt>
              </c:strCache>
            </c:strRef>
          </c:tx>
          <c:spPr>
            <a:ln w="28575" cap="rnd">
              <a:solidFill>
                <a:schemeClr val="accent3"/>
              </a:solidFill>
              <a:round/>
            </a:ln>
            <a:effectLst/>
          </c:spPr>
          <c:marker>
            <c:symbol val="none"/>
          </c:marker>
          <c:val>
            <c:numRef>
              <c:f>Sheet1!$D$2:$D$9</c:f>
              <c:numCache>
                <c:formatCode>General</c:formatCode>
                <c:ptCount val="8"/>
                <c:pt idx="0">
                  <c:v>4</c:v>
                </c:pt>
                <c:pt idx="1">
                  <c:v>2</c:v>
                </c:pt>
                <c:pt idx="2">
                  <c:v>4</c:v>
                </c:pt>
                <c:pt idx="3">
                  <c:v>2</c:v>
                </c:pt>
                <c:pt idx="4">
                  <c:v>2</c:v>
                </c:pt>
                <c:pt idx="5">
                  <c:v>4</c:v>
                </c:pt>
                <c:pt idx="6">
                  <c:v>4</c:v>
                </c:pt>
                <c:pt idx="7">
                  <c:v>5</c:v>
                </c:pt>
              </c:numCache>
            </c:numRef>
          </c:val>
          <c:smooth val="0"/>
          <c:extLst>
            <c:ext xmlns:c16="http://schemas.microsoft.com/office/drawing/2014/chart" uri="{C3380CC4-5D6E-409C-BE32-E72D297353CC}">
              <c16:uniqueId val="{00000001-C00D-4C3A-9A0D-548CEEC055B5}"/>
            </c:ext>
          </c:extLst>
        </c:ser>
        <c:ser>
          <c:idx val="0"/>
          <c:order val="2"/>
          <c:tx>
            <c:strRef>
              <c:f>Sheet1!$B$1:$B$9</c:f>
              <c:strCache>
                <c:ptCount val="9"/>
                <c:pt idx="0">
                  <c:v>Year</c:v>
                </c:pt>
                <c:pt idx="1">
                  <c:v>2009</c:v>
                </c:pt>
                <c:pt idx="2">
                  <c:v>2010</c:v>
                </c:pt>
                <c:pt idx="3">
                  <c:v>2011</c:v>
                </c:pt>
                <c:pt idx="4">
                  <c:v>2012</c:v>
                </c:pt>
                <c:pt idx="5">
                  <c:v>2013</c:v>
                </c:pt>
                <c:pt idx="6">
                  <c:v>2014</c:v>
                </c:pt>
                <c:pt idx="7">
                  <c:v>2015</c:v>
                </c:pt>
                <c:pt idx="8">
                  <c:v>2016</c:v>
                </c:pt>
              </c:strCache>
            </c:strRef>
          </c:tx>
          <c:spPr>
            <a:ln w="28575" cap="rnd">
              <a:solidFill>
                <a:schemeClr val="accent1"/>
              </a:solidFill>
              <a:round/>
            </a:ln>
            <a:effectLst/>
          </c:spPr>
          <c:marker>
            <c:symbol val="none"/>
          </c:marker>
          <c:val>
            <c:numLit>
              <c:formatCode>General</c:formatCode>
              <c:ptCount val="1"/>
              <c:pt idx="0">
                <c:v>1</c:v>
              </c:pt>
            </c:numLit>
          </c:val>
          <c:smooth val="0"/>
          <c:extLst>
            <c:ext xmlns:c16="http://schemas.microsoft.com/office/drawing/2014/chart" uri="{C3380CC4-5D6E-409C-BE32-E72D297353CC}">
              <c16:uniqueId val="{00000002-C00D-4C3A-9A0D-548CEEC055B5}"/>
            </c:ext>
          </c:extLst>
        </c:ser>
        <c:dLbls>
          <c:showLegendKey val="0"/>
          <c:showVal val="0"/>
          <c:showCatName val="0"/>
          <c:showSerName val="0"/>
          <c:showPercent val="0"/>
          <c:showBubbleSize val="0"/>
        </c:dLbls>
        <c:marker val="1"/>
        <c:smooth val="0"/>
        <c:axId val="563273296"/>
        <c:axId val="563272968"/>
      </c:lineChart>
      <c:catAx>
        <c:axId val="408510712"/>
        <c:scaling>
          <c:orientation val="minMax"/>
        </c:scaling>
        <c:delete val="1"/>
        <c:axPos val="b"/>
        <c:numFmt formatCode="General" sourceLinked="1"/>
        <c:majorTickMark val="out"/>
        <c:minorTickMark val="none"/>
        <c:tickLblPos val="nextTo"/>
        <c:crossAx val="408506120"/>
        <c:crosses val="autoZero"/>
        <c:auto val="1"/>
        <c:lblAlgn val="ctr"/>
        <c:lblOffset val="100"/>
        <c:noMultiLvlLbl val="0"/>
      </c:catAx>
      <c:valAx>
        <c:axId val="408506120"/>
        <c:scaling>
          <c:orientation val="minMax"/>
          <c:max val="25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Income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bg1">
                    <a:lumMod val="50000"/>
                  </a:schemeClr>
                </a:solidFill>
                <a:latin typeface="+mn-lt"/>
                <a:ea typeface="+mn-ea"/>
                <a:cs typeface="+mn-cs"/>
              </a:defRPr>
            </a:pPr>
            <a:endParaRPr lang="en-US"/>
          </a:p>
        </c:txPr>
        <c:crossAx val="408510712"/>
        <c:crosses val="autoZero"/>
        <c:crossBetween val="between"/>
        <c:majorUnit val="5000"/>
      </c:valAx>
      <c:valAx>
        <c:axId val="563272968"/>
        <c:scaling>
          <c:orientation val="minMax"/>
        </c:scaling>
        <c:delete val="0"/>
        <c:axPos val="r"/>
        <c:title>
          <c:tx>
            <c:rich>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Films</a:t>
                </a:r>
              </a:p>
            </c:rich>
          </c:tx>
          <c:overlay val="0"/>
          <c:spPr>
            <a:noFill/>
            <a:ln>
              <a:noFill/>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63273296"/>
        <c:crosses val="max"/>
        <c:crossBetween val="between"/>
      </c:valAx>
      <c:catAx>
        <c:axId val="563273296"/>
        <c:scaling>
          <c:orientation val="minMax"/>
        </c:scaling>
        <c:delete val="1"/>
        <c:axPos val="t"/>
        <c:numFmt formatCode="General" sourceLinked="1"/>
        <c:majorTickMark val="out"/>
        <c:minorTickMark val="none"/>
        <c:tickLblPos val="nextTo"/>
        <c:crossAx val="563272968"/>
        <c:crosses val="max"/>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61A8-4DE7-AFD7-38F7E7865B3B}"/>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61A8-4DE7-AFD7-38F7E7865B3B}"/>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61A8-4DE7-AFD7-38F7E7865B3B}"/>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61A8-4DE7-AFD7-38F7E7865B3B}"/>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61A8-4DE7-AFD7-38F7E7865B3B}"/>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61A8-4DE7-AFD7-38F7E7865B3B}"/>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61A8-4DE7-AFD7-38F7E7865B3B}"/>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61A8-4DE7-AFD7-38F7E7865B3B}"/>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61A8-4DE7-AFD7-38F7E7865B3B}"/>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61A8-4DE7-AFD7-38F7E7865B3B}"/>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61A8-4DE7-AFD7-38F7E7865B3B}"/>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61A8-4DE7-AFD7-38F7E7865B3B}"/>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61A8-4DE7-AFD7-38F7E7865B3B}"/>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61A8-4DE7-AFD7-38F7E7865B3B}"/>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61A8-4DE7-AFD7-38F7E7865B3B}"/>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61A8-4DE7-AFD7-38F7E7865B3B}"/>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61A8-4DE7-AFD7-38F7E7865B3B}"/>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61A8-4DE7-AFD7-38F7E7865B3B}"/>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61A8-4DE7-AFD7-38F7E7865B3B}"/>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61A8-4DE7-AFD7-38F7E7865B3B}"/>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61A8-4DE7-AFD7-38F7E7865B3B}"/>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61A8-4DE7-AFD7-38F7E7865B3B}"/>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61A8-4DE7-AFD7-38F7E7865B3B}"/>
            </c:ext>
          </c:extLst>
        </c:ser>
        <c:dLbls>
          <c:showLegendKey val="0"/>
          <c:showVal val="0"/>
          <c:showCatName val="0"/>
          <c:showSerName val="0"/>
          <c:showPercent val="0"/>
          <c:showBubbleSize val="0"/>
          <c:showLeaderLines val="1"/>
        </c:dLbls>
      </c:pie3DChart>
    </c:plotArea>
    <c:legend>
      <c:legendPos val="r"/>
      <c:layout>
        <c:manualLayout>
          <c:xMode val="edge"/>
          <c:yMode val="edge"/>
          <c:x val="0.75643407037783073"/>
          <c:y val="0.30977760242656233"/>
          <c:w val="0.23387600714154916"/>
          <c:h val="0.50187840325929411"/>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US" sz="1600" b="1"/>
              <a:t>Arts</a:t>
            </a:r>
            <a:r>
              <a:rPr lang="en-US" sz="1600" b="1" baseline="0"/>
              <a:t> grants recipients, 2016</a:t>
            </a:r>
          </a:p>
          <a:p>
            <a:pPr algn="l">
              <a:defRPr sz="1400" b="0" i="0" u="none" strike="noStrike" kern="1200" spc="0" baseline="0">
                <a:solidFill>
                  <a:schemeClr val="tx1">
                    <a:lumMod val="65000"/>
                    <a:lumOff val="35000"/>
                  </a:schemeClr>
                </a:solidFill>
                <a:latin typeface="+mn-lt"/>
                <a:ea typeface="+mn-ea"/>
                <a:cs typeface="+mn-cs"/>
              </a:defRPr>
            </a:pPr>
            <a:r>
              <a:rPr lang="en-US" sz="1400" baseline="0"/>
              <a:t>Syracuse, NY</a:t>
            </a:r>
            <a:endParaRPr lang="en-US" sz="1400"/>
          </a:p>
        </c:rich>
      </c:tx>
      <c:layout>
        <c:manualLayout>
          <c:xMode val="edge"/>
          <c:yMode val="edge"/>
          <c:x val="7.4093303316565606E-2"/>
          <c:y val="2.4875621890547265E-2"/>
        </c:manualLayout>
      </c:layout>
      <c:overlay val="0"/>
      <c:spPr>
        <a:noFill/>
        <a:ln>
          <a:noFill/>
        </a:ln>
        <a:effectLst/>
      </c:spPr>
    </c:title>
    <c:autoTitleDeleted val="0"/>
    <c:plotArea>
      <c:layout/>
      <c:pieChart>
        <c:varyColors val="1"/>
        <c:ser>
          <c:idx val="1"/>
          <c:order val="0"/>
          <c:tx>
            <c:strRef>
              <c:f>'Arts Grants'!$E$1</c:f>
              <c:strCache>
                <c:ptCount val="1"/>
                <c:pt idx="0">
                  <c:v> Grant Amount </c:v>
                </c:pt>
              </c:strCache>
            </c:strRef>
          </c:tx>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00-7A8F-4F19-97AC-E9E50C23AF41}"/>
            </c:ext>
          </c:extLst>
        </c:ser>
        <c:ser>
          <c:idx val="0"/>
          <c:order val="1"/>
          <c:tx>
            <c:strRef>
              <c:f>'Arts Grants'!$E$1</c:f>
              <c:strCache>
                <c:ptCount val="1"/>
                <c:pt idx="0">
                  <c:v> Grant Amount </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2-7A8F-4F19-97AC-E9E50C23AF41}"/>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7A8F-4F19-97AC-E9E50C23AF41}"/>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6-7A8F-4F19-97AC-E9E50C23AF41}"/>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7A8F-4F19-97AC-E9E50C23AF41}"/>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A-7A8F-4F19-97AC-E9E50C23AF41}"/>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C-7A8F-4F19-97AC-E9E50C23AF41}"/>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E-7A8F-4F19-97AC-E9E50C23AF41}"/>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0-7A8F-4F19-97AC-E9E50C23AF41}"/>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2-7A8F-4F19-97AC-E9E50C23AF41}"/>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4-7A8F-4F19-97AC-E9E50C23AF41}"/>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6-7A8F-4F19-97AC-E9E50C23AF41}"/>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8-7A8F-4F19-97AC-E9E50C23AF41}"/>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A-7A8F-4F19-97AC-E9E50C23AF41}"/>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C-7A8F-4F19-97AC-E9E50C23AF41}"/>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E-7A8F-4F19-97AC-E9E50C23AF41}"/>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0-7A8F-4F19-97AC-E9E50C23AF41}"/>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2-7A8F-4F19-97AC-E9E50C23AF41}"/>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4-7A8F-4F19-97AC-E9E50C23AF41}"/>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6-7A8F-4F19-97AC-E9E50C23AF41}"/>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8-7A8F-4F19-97AC-E9E50C23AF41}"/>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A-7A8F-4F19-97AC-E9E50C23AF41}"/>
              </c:ext>
            </c:extLst>
          </c:dPt>
          <c:cat>
            <c:strRef>
              <c:f>'Arts Grants'!$D$2:$D$22</c:f>
              <c:strCache>
                <c:ptCount val="21"/>
                <c:pt idx="0">
                  <c:v>Canal Society of New York State, Inc.</c:v>
                </c:pt>
                <c:pt idx="1">
                  <c:v>Central NY Jazz Arts Fndn</c:v>
                </c:pt>
                <c:pt idx="2">
                  <c:v>CNY Arts Inc</c:v>
                </c:pt>
                <c:pt idx="3">
                  <c:v>Erie Canal Museum</c:v>
                </c:pt>
                <c:pt idx="4">
                  <c:v>Everson Museum of Art</c:v>
                </c:pt>
                <c:pt idx="5">
                  <c:v>Light Work Visual Studies, Inc.</c:v>
                </c:pt>
                <c:pt idx="6">
                  <c:v>Musical Associates of Central New York, Inc.</c:v>
                </c:pt>
                <c:pt idx="7">
                  <c:v>Onondaga Historical Assn</c:v>
                </c:pt>
                <c:pt idx="8">
                  <c:v>Open Hand Theater Inc</c:v>
                </c:pt>
                <c:pt idx="9">
                  <c:v>Parents Promoting Dance</c:v>
                </c:pt>
                <c:pt idx="10">
                  <c:v>Punto De Contacto-Point of Contact</c:v>
                </c:pt>
                <c:pt idx="11">
                  <c:v>Redhouse Arts Center, Inc.</c:v>
                </c:pt>
                <c:pt idx="12">
                  <c:v>S U  Theatre Corporation</c:v>
                </c:pt>
                <c:pt idx="13">
                  <c:v>Schola Cantorum of Syracuse</c:v>
                </c:pt>
                <c:pt idx="14">
                  <c:v>Skaneateles Festival, Inc</c:v>
                </c:pt>
                <c:pt idx="15">
                  <c:v>Society for New Music</c:v>
                </c:pt>
                <c:pt idx="16">
                  <c:v>Spanish Action League Of Onondaga County Inc</c:v>
                </c:pt>
                <c:pt idx="17">
                  <c:v>Syracuse Children's Theatre</c:v>
                </c:pt>
                <c:pt idx="18">
                  <c:v>Syracuse Friends Chamber Music</c:v>
                </c:pt>
                <c:pt idx="19">
                  <c:v>Syracuse Opera Company Inc</c:v>
                </c:pt>
                <c:pt idx="20">
                  <c:v>YMCA of Greater Syracuse</c:v>
                </c:pt>
              </c:strCache>
            </c:strRef>
          </c:cat>
          <c:val>
            <c:numRef>
              <c:f>'Arts Grants'!$E$2:$E$22</c:f>
              <c:numCache>
                <c:formatCode>_("$"* #,##0_);_("$"* \(#,##0\);_("$"* "-"??_);_(@_)</c:formatCode>
                <c:ptCount val="21"/>
                <c:pt idx="0">
                  <c:v>49500</c:v>
                </c:pt>
                <c:pt idx="1">
                  <c:v>15000</c:v>
                </c:pt>
                <c:pt idx="2">
                  <c:v>484200</c:v>
                </c:pt>
                <c:pt idx="3">
                  <c:v>16000</c:v>
                </c:pt>
                <c:pt idx="4">
                  <c:v>65000</c:v>
                </c:pt>
                <c:pt idx="5">
                  <c:v>58000</c:v>
                </c:pt>
                <c:pt idx="6">
                  <c:v>62500</c:v>
                </c:pt>
                <c:pt idx="7">
                  <c:v>62906</c:v>
                </c:pt>
                <c:pt idx="8">
                  <c:v>47000</c:v>
                </c:pt>
                <c:pt idx="9">
                  <c:v>60000</c:v>
                </c:pt>
                <c:pt idx="10">
                  <c:v>16400</c:v>
                </c:pt>
                <c:pt idx="11">
                  <c:v>21000</c:v>
                </c:pt>
                <c:pt idx="12">
                  <c:v>34000</c:v>
                </c:pt>
                <c:pt idx="13">
                  <c:v>3600</c:v>
                </c:pt>
                <c:pt idx="14">
                  <c:v>10000</c:v>
                </c:pt>
                <c:pt idx="15">
                  <c:v>12000</c:v>
                </c:pt>
                <c:pt idx="16">
                  <c:v>5000</c:v>
                </c:pt>
                <c:pt idx="17">
                  <c:v>49500</c:v>
                </c:pt>
                <c:pt idx="18">
                  <c:v>4100</c:v>
                </c:pt>
                <c:pt idx="19">
                  <c:v>60000</c:v>
                </c:pt>
                <c:pt idx="20">
                  <c:v>20000</c:v>
                </c:pt>
              </c:numCache>
            </c:numRef>
          </c:val>
          <c:extLst>
            <c:ext xmlns:c16="http://schemas.microsoft.com/office/drawing/2014/chart" uri="{C3380CC4-5D6E-409C-BE32-E72D297353CC}">
              <c16:uniqueId val="{0000002B-7A8F-4F19-97AC-E9E50C23AF41}"/>
            </c:ext>
          </c:extLst>
        </c:ser>
        <c:dLbls>
          <c:showLegendKey val="0"/>
          <c:showVal val="0"/>
          <c:showCatName val="0"/>
          <c:showSerName val="0"/>
          <c:showPercent val="0"/>
          <c:showBubbleSize val="0"/>
          <c:showLeaderLines val="1"/>
        </c:dLbls>
        <c:firstSliceAng val="0"/>
      </c:pieChart>
      <c:spPr>
        <a:noFill/>
        <a:ln>
          <a:noFill/>
        </a:ln>
        <a:effectLst/>
        <a:sp3d/>
      </c:spPr>
    </c:plotArea>
    <c:legend>
      <c:legendPos val="r"/>
      <c:layout>
        <c:manualLayout>
          <c:xMode val="edge"/>
          <c:yMode val="edge"/>
          <c:x val="0.75643407037783073"/>
          <c:y val="0.30977760242656233"/>
          <c:w val="0.21182685558200573"/>
          <c:h val="0.69022239757343762"/>
        </c:manualLayout>
      </c:layout>
      <c:overlay val="0"/>
      <c:spPr>
        <a:noFill/>
        <a:ln>
          <a:noFill/>
        </a:ln>
        <a:effectLst/>
      </c:spPr>
      <c:txPr>
        <a:bodyPr rot="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r>
              <a:rPr lang="en-US" b="1">
                <a:solidFill>
                  <a:schemeClr val="tx1">
                    <a:lumMod val="50000"/>
                    <a:lumOff val="50000"/>
                  </a:schemeClr>
                </a:solidFill>
              </a:rPr>
              <a:t>Top Five Rappers by Lyrical</a:t>
            </a:r>
            <a:r>
              <a:rPr lang="en-US" b="1" baseline="0">
                <a:solidFill>
                  <a:schemeClr val="tx1">
                    <a:lumMod val="50000"/>
                    <a:lumOff val="50000"/>
                  </a:schemeClr>
                </a:solidFill>
              </a:rPr>
              <a:t> Diversity</a:t>
            </a:r>
            <a:endParaRPr lang="en-US" b="1">
              <a:solidFill>
                <a:schemeClr val="tx1">
                  <a:lumMod val="50000"/>
                  <a:lumOff val="50000"/>
                </a:schemeClr>
              </a:solidFill>
            </a:endParaRPr>
          </a:p>
        </c:rich>
      </c:tx>
      <c:layout>
        <c:manualLayout>
          <c:xMode val="edge"/>
          <c:yMode val="edge"/>
          <c:x val="8.2040921641220024E-2"/>
          <c:y val="1.942879422276020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Quicksand" pitchFamily="2" charset="0"/>
              <a:ea typeface="+mn-ea"/>
              <a:cs typeface="+mn-cs"/>
            </a:defRPr>
          </a:pPr>
          <a:endParaRPr lang="en-US"/>
        </a:p>
      </c:txPr>
    </c:title>
    <c:autoTitleDeleted val="0"/>
    <c:plotArea>
      <c:layout/>
      <c:pieChart>
        <c:varyColors val="1"/>
        <c:ser>
          <c:idx val="0"/>
          <c:order val="0"/>
          <c:tx>
            <c:strRef>
              <c:f>Artists!$C$1</c:f>
              <c:strCache>
                <c:ptCount val="1"/>
                <c:pt idx="0">
                  <c:v>Unique Words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460-4394-AA8E-0EE92C152C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460-4394-AA8E-0EE92C152C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460-4394-AA8E-0EE92C152C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460-4394-AA8E-0EE92C152C3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460-4394-AA8E-0EE92C152C3D}"/>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Quicksand" pitchFamily="2" charset="0"/>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Artists!$B$2:$B$6</c:f>
              <c:strCache>
                <c:ptCount val="5"/>
                <c:pt idx="0">
                  <c:v>Sage Francis</c:v>
                </c:pt>
                <c:pt idx="1">
                  <c:v>Jedi Mind Tricks</c:v>
                </c:pt>
                <c:pt idx="2">
                  <c:v>GZA</c:v>
                </c:pt>
                <c:pt idx="3">
                  <c:v>Busdriver</c:v>
                </c:pt>
                <c:pt idx="4">
                  <c:v>Aesop Rock</c:v>
                </c:pt>
              </c:strCache>
            </c:strRef>
          </c:cat>
          <c:val>
            <c:numRef>
              <c:f>Artists!$C$2:$C$6</c:f>
              <c:numCache>
                <c:formatCode>#,##0</c:formatCode>
                <c:ptCount val="5"/>
                <c:pt idx="0">
                  <c:v>6246</c:v>
                </c:pt>
                <c:pt idx="1">
                  <c:v>6336</c:v>
                </c:pt>
                <c:pt idx="2">
                  <c:v>6426</c:v>
                </c:pt>
                <c:pt idx="3">
                  <c:v>7324</c:v>
                </c:pt>
                <c:pt idx="4">
                  <c:v>7392</c:v>
                </c:pt>
              </c:numCache>
            </c:numRef>
          </c:val>
          <c:extLst>
            <c:ext xmlns:c16="http://schemas.microsoft.com/office/drawing/2014/chart" uri="{C3380CC4-5D6E-409C-BE32-E72D297353CC}">
              <c16:uniqueId val="{0000000A-3460-4394-AA8E-0EE92C152C3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Quicksand" pitchFamily="2" charset="0"/>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'690_wf_sum'!$I$2:$I$401</cx:f>
        <cx:lvl ptCount="400" formatCode="General">
          <cx:pt idx="0">515.75</cx:pt>
          <cx:pt idx="1">2281.7399999999998</cx:pt>
          <cx:pt idx="2">2794.6700000000001</cx:pt>
          <cx:pt idx="3">2390.77</cx:pt>
          <cx:pt idx="4">3986.9099999999999</cx:pt>
          <cx:pt idx="5">2794.6700000000001</cx:pt>
          <cx:pt idx="6">3490.4099999999999</cx:pt>
          <cx:pt idx="7">594.77999999999997</cx:pt>
          <cx:pt idx="8">2794.6700000000001</cx:pt>
          <cx:pt idx="9">529.98000000000002</cx:pt>
          <cx:pt idx="10">353.64999999999998</cx:pt>
          <cx:pt idx="11">2507.5900000000001</cx:pt>
          <cx:pt idx="12">2767.6300000000001</cx:pt>
          <cx:pt idx="13">720.63999999999999</cx:pt>
          <cx:pt idx="14">915.20000000000005</cx:pt>
          <cx:pt idx="15">2751.6300000000001</cx:pt>
          <cx:pt idx="16">410.63</cx:pt>
          <cx:pt idx="17">1033.1300000000001</cx:pt>
          <cx:pt idx="18">3094.3899999999999</cx:pt>
          <cx:pt idx="19">362.5</cx:pt>
          <cx:pt idx="20">2287.3800000000001</cx:pt>
          <cx:pt idx="21">4636.6300000000001</cx:pt>
          <cx:pt idx="22">594.5</cx:pt>
          <cx:pt idx="23">362.5</cx:pt>
          <cx:pt idx="24">297.25</cx:pt>
          <cx:pt idx="25">2184</cx:pt>
          <cx:pt idx="26">337</cx:pt>
          <cx:pt idx="27">633.55999999999995</cx:pt>
          <cx:pt idx="28">476.13</cx:pt>
          <cx:pt idx="29">1665.6300000000001</cx:pt>
          <cx:pt idx="30">1054.6700000000001</cx:pt>
          <cx:pt idx="31">5294</cx:pt>
          <cx:pt idx="32">5792.21</cx:pt>
          <cx:pt idx="33">4640.9799999999996</cx:pt>
          <cx:pt idx="34">246.40000000000001</cx:pt>
          <cx:pt idx="35">2192</cx:pt>
          <cx:pt idx="36">7258.4300000000003</cx:pt>
          <cx:pt idx="37">10888.91</cx:pt>
          <cx:pt idx="38">986.79999999999995</cx:pt>
          <cx:pt idx="39">9212.6499999999996</cx:pt>
          <cx:pt idx="40">4599.6899999999996</cx:pt>
          <cx:pt idx="41">11195.01</cx:pt>
          <cx:pt idx="42">7088.2700000000004</cx:pt>
          <cx:pt idx="43">10368.33</cx:pt>
          <cx:pt idx="44">726.80999999999995</cx:pt>
          <cx:pt idx="45">1806.71</cx:pt>
          <cx:pt idx="46">2661.75</cx:pt>
          <cx:pt idx="47">66811.029999999999</cx:pt>
          <cx:pt idx="48">1005.76</cx:pt>
          <cx:pt idx="49">116222.63</cx:pt>
          <cx:pt idx="50">10906.76</cx:pt>
          <cx:pt idx="51">12597.879999999999</cx:pt>
          <cx:pt idx="52">14569.040000000001</cx:pt>
          <cx:pt idx="53">28840.990000000002</cx:pt>
          <cx:pt idx="54">60017.669999999998</cx:pt>
          <cx:pt idx="55">38045.620000000003</cx:pt>
          <cx:pt idx="56">43277.889999999999</cx:pt>
          <cx:pt idx="57">38307.059999999998</cx:pt>
          <cx:pt idx="58">567.00999999999999</cx:pt>
          <cx:pt idx="59">7758.8599999999997</cx:pt>
          <cx:pt idx="60">941.84000000000003</cx:pt>
          <cx:pt idx="61">82562.190000000002</cx:pt>
          <cx:pt idx="62">13679.93</cx:pt>
          <cx:pt idx="63">32253.549999999999</cx:pt>
          <cx:pt idx="64">48911.529999999999</cx:pt>
          <cx:pt idx="65">6512.2799999999997</cx:pt>
          <cx:pt idx="66">8055.9799999999996</cx:pt>
          <cx:pt idx="67">861.40999999999997</cx:pt>
          <cx:pt idx="68">8548.5200000000004</cx:pt>
          <cx:pt idx="69">41117.510000000002</cx:pt>
          <cx:pt idx="70">23756.580000000002</cx:pt>
          <cx:pt idx="71">1887.27</cx:pt>
          <cx:pt idx="72">137590.63</cx:pt>
          <cx:pt idx="73">2720.3099999999999</cx:pt>
          <cx:pt idx="74">3286.8000000000002</cx:pt>
          <cx:pt idx="75">99452.729999999996</cx:pt>
          <cx:pt idx="76">84169.660000000003</cx:pt>
          <cx:pt idx="77">80785.160000000003</cx:pt>
          <cx:pt idx="78">17876.130000000001</cx:pt>
          <cx:pt idx="79">45293.199999999997</cx:pt>
          <cx:pt idx="80">69053.059999999998</cx:pt>
          <cx:pt idx="81">100514.35000000001</cx:pt>
          <cx:pt idx="82">4251.8900000000003</cx:pt>
          <cx:pt idx="83">5550.96</cx:pt>
          <cx:pt idx="84">56.68</cx:pt>
          <cx:pt idx="85">3362.3099999999999</cx:pt>
          <cx:pt idx="86">8771.3400000000001</cx:pt>
          <cx:pt idx="87">114124.92999999999</cx:pt>
          <cx:pt idx="88">11789.82</cx:pt>
          <cx:pt idx="89">29584.330000000002</cx:pt>
          <cx:pt idx="90">65057.550000000003</cx:pt>
          <cx:pt idx="91">246.16</cx:pt>
          <cx:pt idx="92">70737.399999999994</cx:pt>
          <cx:pt idx="93">48948.940000000002</cx:pt>
          <cx:pt idx="94">570.35000000000002</cx:pt>
          <cx:pt idx="95">9140.8400000000001</cx:pt>
          <cx:pt idx="96">4287.0299999999997</cx:pt>
          <cx:pt idx="97">53571.860000000001</cx:pt>
          <cx:pt idx="98">140147.64999999999</cx:pt>
          <cx:pt idx="99">29006.849999999999</cx:pt>
          <cx:pt idx="100">87243.699999999997</cx:pt>
          <cx:pt idx="101">343.49000000000001</cx:pt>
          <cx:pt idx="102">6895.3500000000004</cx:pt>
          <cx:pt idx="103">31271.110000000001</cx:pt>
          <cx:pt idx="104">3330.2399999999998</cx:pt>
          <cx:pt idx="105">64169.129999999997</cx:pt>
          <cx:pt idx="106">97654.570000000007</cx:pt>
          <cx:pt idx="107">57700.220000000001</cx:pt>
          <cx:pt idx="108">85398.399999999994</cx:pt>
          <cx:pt idx="109">62459.239999999998</cx:pt>
          <cx:pt idx="110">52630.07</cx:pt>
          <cx:pt idx="111">49871.089999999997</cx:pt>
          <cx:pt idx="112">2007.9000000000001</cx:pt>
          <cx:pt idx="113">592.97000000000003</cx:pt>
          <cx:pt idx="114">82880.880000000005</cx:pt>
          <cx:pt idx="115">34765.010000000002</cx:pt>
          <cx:pt idx="116">47593.389999999999</cx:pt>
          <cx:pt idx="117">14776.360000000001</cx:pt>
          <cx:pt idx="118">6629.3699999999999</cx:pt>
          <cx:pt idx="119">103026.25</cx:pt>
          <cx:pt idx="120">55408.370000000003</cx:pt>
          <cx:pt idx="121">66272.360000000001</cx:pt>
          <cx:pt idx="122">9517.7800000000007</cx:pt>
          <cx:pt idx="123">246.16</cx:pt>
          <cx:pt idx="124">15716.879999999999</cx:pt>
          <cx:pt idx="125">43561</cx:pt>
          <cx:pt idx="126">3694.6199999999999</cx:pt>
          <cx:pt idx="127">44937.209999999999</cx:pt>
          <cx:pt idx="128">80206.660000000003</cx:pt>
          <cx:pt idx="129">12004.879999999999</cx:pt>
          <cx:pt idx="130">246.16</cx:pt>
          <cx:pt idx="131">52081.550000000003</cx:pt>
          <cx:pt idx="132">4721.04</cx:pt>
          <cx:pt idx="133">11368.77</cx:pt>
          <cx:pt idx="134">5695.3000000000002</cx:pt>
          <cx:pt idx="135">92273.009999999995</cx:pt>
          <cx:pt idx="136">58825.160000000003</cx:pt>
          <cx:pt idx="137">7861.8599999999997</cx:pt>
          <cx:pt idx="138">85658.850000000006</cx:pt>
          <cx:pt idx="139">18345.810000000001</cx:pt>
          <cx:pt idx="140">108787.82000000001</cx:pt>
          <cx:pt idx="141">3252.8000000000002</cx:pt>
          <cx:pt idx="142">12908.99</cx:pt>
          <cx:pt idx="143">43310.349999999999</cx:pt>
          <cx:pt idx="144">43877.379999999997</cx:pt>
          <cx:pt idx="145">1816.78</cx:pt>
          <cx:pt idx="146">13419.700000000001</cx:pt>
          <cx:pt idx="147">23374.380000000001</cx:pt>
          <cx:pt idx="148">83443.009999999995</cx:pt>
          <cx:pt idx="149">90142.679999999993</cx:pt>
          <cx:pt idx="150">1526.3099999999999</cx:pt>
          <cx:pt idx="151">25062.220000000001</cx:pt>
          <cx:pt idx="152">68763.809999999998</cx:pt>
          <cx:pt idx="153">47413.989999999998</cx:pt>
          <cx:pt idx="154">5141.3599999999997</cx:pt>
          <cx:pt idx="155">16775.490000000002</cx:pt>
          <cx:pt idx="156">2881.1100000000001</cx:pt>
          <cx:pt idx="157">36408.620000000003</cx:pt>
          <cx:pt idx="158">4681.4099999999999</cx:pt>
          <cx:pt idx="159">25663.48</cx:pt>
          <cx:pt idx="160">11368.190000000001</cx:pt>
          <cx:pt idx="161">320.24000000000001</cx:pt>
          <cx:pt idx="162">32949.110000000001</cx:pt>
          <cx:pt idx="163">38412.300000000003</cx:pt>
          <cx:pt idx="164">50414.470000000001</cx:pt>
          <cx:pt idx="165">28123.18</cx:pt>
          <cx:pt idx="166">103758.89</cx:pt>
          <cx:pt idx="167">12407.67</cx:pt>
          <cx:pt idx="168">57783.93</cx:pt>
          <cx:pt idx="169">125679.2</cx:pt>
          <cx:pt idx="170">5643.4499999999998</cx:pt>
          <cx:pt idx="171">5165</cx:pt>
          <cx:pt idx="172">100839.39</cx:pt>
          <cx:pt idx="173">96932.309999999998</cx:pt>
          <cx:pt idx="174">4917.29</cx:pt>
          <cx:pt idx="175">49626.639999999999</cx:pt>
          <cx:pt idx="176">10114.43</cx:pt>
          <cx:pt idx="177">26010.540000000001</cx:pt>
          <cx:pt idx="178">80222.429999999993</cx:pt>
          <cx:pt idx="179">1233.21</cx:pt>
          <cx:pt idx="180">1501.8299999999999</cx:pt>
          <cx:pt idx="181">926.57000000000005</cx:pt>
          <cx:pt idx="182">10400.66</cx:pt>
          <cx:pt idx="183">12333.280000000001</cx:pt>
          <cx:pt idx="184">261.44999999999999</cx:pt>
          <cx:pt idx="185">8381.4899999999998</cx:pt>
          <cx:pt idx="186">3751.7199999999998</cx:pt>
          <cx:pt idx="187">2234.8499999999999</cx:pt>
          <cx:pt idx="188">10955.700000000001</cx:pt>
          <cx:pt idx="189">17065.080000000002</cx:pt>
          <cx:pt idx="190">8118.0799999999999</cx:pt>
          <cx:pt idx="191">15040.51</cx:pt>
          <cx:pt idx="192">3094.6799999999998</cx:pt>
          <cx:pt idx="193">30388.330000000002</cx:pt>
          <cx:pt idx="194">12879.15</cx:pt>
          <cx:pt idx="195">29847</cx:pt>
          <cx:pt idx="196">14011.92</cx:pt>
          <cx:pt idx="197">10332.48</cx:pt>
          <cx:pt idx="198">10457.35</cx:pt>
          <cx:pt idx="199">1120.1600000000001</cx:pt>
          <cx:pt idx="200">638.15999999999997</cx:pt>
          <cx:pt idx="201">293.12</cx:pt>
          <cx:pt idx="202">370.22000000000003</cx:pt>
          <cx:pt idx="203">711.32000000000005</cx:pt>
          <cx:pt idx="204">399.44</cx:pt>
          <cx:pt idx="205">609.17999999999995</cx:pt>
          <cx:pt idx="206">1658.04</cx:pt>
          <cx:pt idx="207">2419.21</cx:pt>
          <cx:pt idx="208">1698.48</cx:pt>
          <cx:pt idx="209">1998.75</cx:pt>
          <cx:pt idx="210">589.75</cx:pt>
          <cx:pt idx="211">174</cx:pt>
          <cx:pt idx="212">232</cx:pt>
          <cx:pt idx="213">480.23000000000002</cx:pt>
          <cx:pt idx="214">248.94</cx:pt>
          <cx:pt idx="215">696.5</cx:pt>
          <cx:pt idx="216">388.25999999999999</cx:pt>
          <cx:pt idx="217">519.11000000000001</cx:pt>
          <cx:pt idx="218">876.20000000000005</cx:pt>
          <cx:pt idx="219">329.33999999999997</cx:pt>
          <cx:pt idx="220">269.60000000000002</cx:pt>
          <cx:pt idx="221">319.36000000000001</cx:pt>
          <cx:pt idx="222">661.67999999999995</cx:pt>
          <cx:pt idx="223">379.13</cx:pt>
          <cx:pt idx="224">369.75</cx:pt>
          <cx:pt idx="225">490.98000000000002</cx:pt>
          <cx:pt idx="226">842.72000000000003</cx:pt>
          <cx:pt idx="227">538.55999999999995</cx:pt>
          <cx:pt idx="228">290.43000000000001</cx:pt>
          <cx:pt idx="229">84.180000000000007</cx:pt>
          <cx:pt idx="230">352.67000000000002</cx:pt>
          <cx:pt idx="231">964.67999999999995</cx:pt>
          <cx:pt idx="232">727.12</cx:pt>
          <cx:pt idx="233">315.68000000000001</cx:pt>
          <cx:pt idx="234">182.38999999999999</cx:pt>
          <cx:pt idx="235">248.94</cx:pt>
          <cx:pt idx="236">315.68000000000001</cx:pt>
          <cx:pt idx="237">186.94</cx:pt>
          <cx:pt idx="238">1456.4400000000001</cx:pt>
          <cx:pt idx="239">1586.8199999999999</cx:pt>
          <cx:pt idx="240">2418.2399999999998</cx:pt>
          <cx:pt idx="241">2407.1999999999998</cx:pt>
          <cx:pt idx="242">1575.52</cx:pt>
          <cx:pt idx="243">173.40000000000001</cx:pt>
          <cx:pt idx="244">1575.52</cx:pt>
          <cx:pt idx="245">2845.9499999999998</cx:pt>
          <cx:pt idx="246">1367.01</cx:pt>
          <cx:pt idx="247">4855.9899999999998</cx:pt>
          <cx:pt idx="248">1268.8199999999999</cx:pt>
          <cx:pt idx="249">10475.4</cx:pt>
          <cx:pt idx="250">3646.27</cx:pt>
          <cx:pt idx="251">1664.4000000000001</cx:pt>
          <cx:pt idx="252">4262.9700000000003</cx:pt>
          <cx:pt idx="253">8104.8699999999999</cx:pt>
          <cx:pt idx="254">3879</cx:pt>
          <cx:pt idx="255">567.03999999999996</cx:pt>
          <cx:pt idx="256">1503.28</cx:pt>
          <cx:pt idx="257">2537.6399999999999</cx:pt>
          <cx:pt idx="258">2761.71</cx:pt>
          <cx:pt idx="259">6566.96</cx:pt>
          <cx:pt idx="260">9762.8999999999996</cx:pt>
          <cx:pt idx="261">2757.3000000000002</cx:pt>
          <cx:pt idx="262">7105.7600000000002</cx:pt>
          <cx:pt idx="263">7323.6000000000004</cx:pt>
          <cx:pt idx="264">297</cx:pt>
          <cx:pt idx="265">3164</cx:pt>
          <cx:pt idx="266">4959.0799999999999</cx:pt>
          <cx:pt idx="267">4979.9799999999996</cx:pt>
          <cx:pt idx="268">1154.01</cx:pt>
          <cx:pt idx="269">4104.7700000000004</cx:pt>
          <cx:pt idx="270">499</cx:pt>
          <cx:pt idx="271">4429.7399999999998</cx:pt>
          <cx:pt idx="272">9147.0699999999997</cx:pt>
          <cx:pt idx="273">600</cx:pt>
          <cx:pt idx="274">480</cx:pt>
          <cx:pt idx="275">471.83999999999997</cx:pt>
          <cx:pt idx="276">232.80000000000001</cx:pt>
          <cx:pt idx="277">471.83999999999997</cx:pt>
          <cx:pt idx="278">2615.3299999999999</cx:pt>
          <cx:pt idx="279">6654.6000000000004</cx:pt>
          <cx:pt idx="280">1826.45</cx:pt>
          <cx:pt idx="281">4300.8999999999996</cx:pt>
          <cx:pt idx="282">1917.5999999999999</cx:pt>
          <cx:pt idx="283">6313.8000000000002</cx:pt>
          <cx:pt idx="284">19151.779999999999</cx:pt>
          <cx:pt idx="285">8411.0599999999995</cx:pt>
          <cx:pt idx="286">689.75999999999999</cx:pt>
          <cx:pt idx="287">8384.3999999999996</cx:pt>
          <cx:pt idx="288">801.41999999999996</cx:pt>
          <cx:pt idx="289">3417</cx:pt>
          <cx:pt idx="290">165.25999999999999</cx:pt>
          <cx:pt idx="291">6415.8000000000002</cx:pt>
          <cx:pt idx="292">6133.1999999999998</cx:pt>
          <cx:pt idx="293">4481.2299999999996</cx:pt>
          <cx:pt idx="294">7074.9399999999996</cx:pt>
          <cx:pt idx="295">237.03</cx:pt>
          <cx:pt idx="296">1305.5999999999999</cx:pt>
          <cx:pt idx="297">7396.4700000000003</cx:pt>
          <cx:pt idx="298">2796.7800000000002</cx:pt>
          <cx:pt idx="299">3148.1700000000001</cx:pt>
          <cx:pt idx="300">6774.3999999999996</cx:pt>
          <cx:pt idx="301">6653.1499999999996</cx:pt>
          <cx:pt idx="302">1446.46</cx:pt>
          <cx:pt idx="303">5072.9300000000003</cx:pt>
          <cx:pt idx="304">3277.23</cx:pt>
          <cx:pt idx="305">2636.0500000000002</cx:pt>
          <cx:pt idx="306">22033.48</cx:pt>
          <cx:pt idx="307">1728</cx:pt>
          <cx:pt idx="308">600</cx:pt>
          <cx:pt idx="309">1408</cx:pt>
          <cx:pt idx="310">696</cx:pt>
          <cx:pt idx="311">714</cx:pt>
          <cx:pt idx="312">398.5</cx:pt>
          <cx:pt idx="313">5945</cx:pt>
          <cx:pt idx="314">7929.5</cx:pt>
          <cx:pt idx="315">9150.5</cx:pt>
          <cx:pt idx="316">696</cx:pt>
          <cx:pt idx="317">696</cx:pt>
          <cx:pt idx="318">725</cx:pt>
          <cx:pt idx="319">1121</cx:pt>
          <cx:pt idx="320">3037</cx:pt>
          <cx:pt idx="321">3445</cx:pt>
          <cx:pt idx="322">3206</cx:pt>
          <cx:pt idx="323">736</cx:pt>
          <cx:pt idx="324">7057</cx:pt>
          <cx:pt idx="325">6109</cx:pt>
          <cx:pt idx="326">5830</cx:pt>
          <cx:pt idx="327">244</cx:pt>
          <cx:pt idx="328">2495.5</cx:pt>
          <cx:pt idx="329">15478</cx:pt>
          <cx:pt idx="330">1233.5</cx:pt>
          <cx:pt idx="331">12519</cx:pt>
          <cx:pt idx="332">1184</cx:pt>
          <cx:pt idx="333">232</cx:pt>
          <cx:pt idx="334">2096</cx:pt>
          <cx:pt idx="335">30267</cx:pt>
          <cx:pt idx="336">1239</cx:pt>
          <cx:pt idx="337">120</cx:pt>
          <cx:pt idx="338">9425</cx:pt>
          <cx:pt idx="339">377</cx:pt>
          <cx:pt idx="340">2352</cx:pt>
          <cx:pt idx="341">1879.75</cx:pt>
          <cx:pt idx="342">3724</cx:pt>
          <cx:pt idx="343">348</cx:pt>
          <cx:pt idx="344">231</cx:pt>
          <cx:pt idx="345">2023</cx:pt>
          <cx:pt idx="346">961.5</cx:pt>
          <cx:pt idx="347">2639</cx:pt>
          <cx:pt idx="348">1782</cx:pt>
          <cx:pt idx="349">1841.5</cx:pt>
          <cx:pt idx="350">2864.25</cx:pt>
          <cx:pt idx="351">2293</cx:pt>
          <cx:pt idx="352">391.5</cx:pt>
          <cx:pt idx="353">938</cx:pt>
          <cx:pt idx="354">1360</cx:pt>
          <cx:pt idx="355">1024</cx:pt>
          <cx:pt idx="356">464</cx:pt>
          <cx:pt idx="357">544</cx:pt>
          <cx:pt idx="358">180</cx:pt>
          <cx:pt idx="359">2121</cx:pt>
          <cx:pt idx="360">736</cx:pt>
          <cx:pt idx="361">783</cx:pt>
          <cx:pt idx="362">5576.8000000000002</cx:pt>
          <cx:pt idx="363">611.60000000000002</cx:pt>
          <cx:pt idx="364">1217.7</cx:pt>
          <cx:pt idx="365">52792.839999999997</cx:pt>
          <cx:pt idx="366">315.36000000000001</cx:pt>
          <cx:pt idx="367">197.19999999999999</cx:pt>
          <cx:pt idx="368">86.019999999999996</cx:pt>
          <cx:pt idx="369">1272.3900000000001</cx:pt>
          <cx:pt idx="370">56934.639999999999</cx:pt>
          <cx:pt idx="371">91.25</cx:pt>
          <cx:pt idx="372">811.79999999999995</cx:pt>
          <cx:pt idx="373">525.60000000000002</cx:pt>
          <cx:pt idx="374">4449.0600000000004</cx:pt>
          <cx:pt idx="375">4554.9799999999996</cx:pt>
          <cx:pt idx="376">104763.07000000001</cx:pt>
          <cx:pt idx="377">50</cx:pt>
          <cx:pt idx="378">690.92999999999995</cx:pt>
          <cx:pt idx="379">11443.52</cx:pt>
          <cx:pt idx="380">88</cx:pt>
          <cx:pt idx="381">974.15999999999997</cx:pt>
          <cx:pt idx="382">2355.0999999999999</cx:pt>
          <cx:pt idx="383">541.20000000000005</cx:pt>
          <cx:pt idx="384">2206.8400000000001</cx:pt>
          <cx:pt idx="385">33070.919999999998</cx:pt>
          <cx:pt idx="386">790.58000000000004</cx:pt>
          <cx:pt idx="387">73694.360000000001</cx:pt>
          <cx:pt idx="388">1563.8399999999999</cx:pt>
          <cx:pt idx="389">865.94000000000005</cx:pt>
          <cx:pt idx="390">820.78999999999996</cx:pt>
          <cx:pt idx="391">660.65999999999997</cx:pt>
          <cx:pt idx="392">1390.0799999999999</cx:pt>
          <cx:pt idx="393">1795.52</cx:pt>
          <cx:pt idx="394">776.36000000000001</cx:pt>
          <cx:pt idx="395">1795.52</cx:pt>
          <cx:pt idx="396">140</cx:pt>
          <cx:pt idx="397">503.36000000000001</cx:pt>
          <cx:pt idx="398">692.32000000000005</cx:pt>
          <cx:pt idx="399">520.63</cx:pt>
        </cx:lvl>
      </cx:numDim>
    </cx:data>
  </cx:chartData>
  <cx:chart>
    <cx:title pos="t" align="ctr" overlay="0">
      <cx:tx>
        <cx:txData>
          <cx:v>gross</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gross</a:t>
          </a:r>
        </a:p>
      </cx:txPr>
    </cx:title>
    <cx:plotArea>
      <cx:plotAreaRegion>
        <cx:series layoutId="clusteredColumn" uniqueId="{F13D8FC1-B54F-4E46-AD9D-17189D579BCB}">
          <cx:tx>
            <cx:txData>
              <cx:f>'690_wf_sum'!$I$1</cx:f>
              <cx:v>gross</cx:v>
            </cx:txData>
          </cx:tx>
          <cx:dataId val="0"/>
          <cx:layoutPr>
            <cx:binning intervalClosed="r">
              <cx:binSize val="5000"/>
            </cx:binning>
          </cx:layoutPr>
        </cx:series>
      </cx:plotAreaRegion>
      <cx:axis id="0">
        <cx:catScaling gapWidth="0"/>
        <cx:tickLabels/>
        <cx:txPr>
          <a:bodyPr spcFirstLastPara="1" vertOverflow="ellipsis" horzOverflow="overflow" wrap="square" lIns="0" tIns="0" rIns="0" bIns="0" anchor="ctr" anchorCtr="1"/>
          <a:lstStyle/>
          <a:p>
            <a:pPr algn="ctr" rtl="0">
              <a:defRPr sz="600"/>
            </a:pPr>
            <a:endParaRPr lang="en-US" sz="600" b="0" i="0" u="none" strike="noStrike" baseline="0">
              <a:solidFill>
                <a:sysClr val="windowText" lastClr="000000">
                  <a:lumMod val="65000"/>
                  <a:lumOff val="35000"/>
                </a:sysClr>
              </a:solidFill>
              <a:latin typeface="Calibri" panose="020F0502020204030204"/>
            </a:endParaRPr>
          </a:p>
        </cx:txPr>
      </cx:axis>
      <cx:axis id="1">
        <cx:valScaling/>
        <cx:majorGridlines/>
        <cx:tickLabels/>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0.73361</cdr:x>
      <cdr:y>0.85276</cdr:y>
    </cdr:from>
    <cdr:to>
      <cdr:x>0.98361</cdr:x>
      <cdr:y>0.97546</cdr:y>
    </cdr:to>
    <cdr:sp macro="" textlink="">
      <cdr:nvSpPr>
        <cdr:cNvPr id="2" name="TextBox 1">
          <a:extLst xmlns:a="http://schemas.openxmlformats.org/drawingml/2006/main">
            <a:ext uri="{FF2B5EF4-FFF2-40B4-BE49-F238E27FC236}">
              <a16:creationId xmlns:a16="http://schemas.microsoft.com/office/drawing/2014/main" id="{0F03CDA8-697C-4F11-9124-EF9DCADE4B70}"/>
            </a:ext>
          </a:extLst>
        </cdr:cNvPr>
        <cdr:cNvSpPr txBox="1"/>
      </cdr:nvSpPr>
      <cdr:spPr>
        <a:xfrm xmlns:a="http://schemas.openxmlformats.org/drawingml/2006/main">
          <a:off x="5114926" y="3971926"/>
          <a:ext cx="1743075" cy="571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0.69672</cdr:x>
      <cdr:y>0.91002</cdr:y>
    </cdr:from>
    <cdr:to>
      <cdr:x>0.82787</cdr:x>
      <cdr:y>0.97546</cdr:y>
    </cdr:to>
    <cdr:sp macro="" textlink="">
      <cdr:nvSpPr>
        <cdr:cNvPr id="3" name="TextBox 2">
          <a:extLst xmlns:a="http://schemas.openxmlformats.org/drawingml/2006/main">
            <a:ext uri="{FF2B5EF4-FFF2-40B4-BE49-F238E27FC236}">
              <a16:creationId xmlns:a16="http://schemas.microsoft.com/office/drawing/2014/main" id="{713B8C4B-63E7-4F6C-9E05-5341903A65DD}"/>
            </a:ext>
          </a:extLst>
        </cdr:cNvPr>
        <cdr:cNvSpPr txBox="1"/>
      </cdr:nvSpPr>
      <cdr:spPr>
        <a:xfrm xmlns:a="http://schemas.openxmlformats.org/drawingml/2006/main">
          <a:off x="4857751" y="4238626"/>
          <a:ext cx="914400" cy="3048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solidFill>
                <a:schemeClr val="bg1">
                  <a:lumMod val="50000"/>
                </a:schemeClr>
              </a:solidFill>
              <a:latin typeface="Quicksand" pitchFamily="2" charset="0"/>
            </a:rPr>
            <a:t>Source: The Pudding (2019)</a:t>
          </a:r>
        </a:p>
      </cdr:txBody>
    </cdr:sp>
  </cdr:relSizeAnchor>
</c:userShapes>
</file>

<file path=ppt/drawings/drawing2.xml><?xml version="1.0" encoding="utf-8"?>
<c:userShapes xmlns:c="http://schemas.openxmlformats.org/drawingml/2006/chart">
  <cdr:relSizeAnchor xmlns:cdr="http://schemas.openxmlformats.org/drawingml/2006/chartDrawing">
    <cdr:from>
      <cdr:x>0.73361</cdr:x>
      <cdr:y>0.85276</cdr:y>
    </cdr:from>
    <cdr:to>
      <cdr:x>0.98361</cdr:x>
      <cdr:y>0.97546</cdr:y>
    </cdr:to>
    <cdr:sp macro="" textlink="">
      <cdr:nvSpPr>
        <cdr:cNvPr id="2" name="TextBox 1">
          <a:extLst xmlns:a="http://schemas.openxmlformats.org/drawingml/2006/main">
            <a:ext uri="{FF2B5EF4-FFF2-40B4-BE49-F238E27FC236}">
              <a16:creationId xmlns:a16="http://schemas.microsoft.com/office/drawing/2014/main" id="{0F03CDA8-697C-4F11-9124-EF9DCADE4B70}"/>
            </a:ext>
          </a:extLst>
        </cdr:cNvPr>
        <cdr:cNvSpPr txBox="1"/>
      </cdr:nvSpPr>
      <cdr:spPr>
        <a:xfrm xmlns:a="http://schemas.openxmlformats.org/drawingml/2006/main">
          <a:off x="5114926" y="3971926"/>
          <a:ext cx="1743075" cy="571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0.70135</cdr:x>
      <cdr:y>0.90156</cdr:y>
    </cdr:from>
    <cdr:to>
      <cdr:x>0.98535</cdr:x>
      <cdr:y>0.967</cdr:y>
    </cdr:to>
    <cdr:sp macro="" textlink="">
      <cdr:nvSpPr>
        <cdr:cNvPr id="3" name="TextBox 2">
          <a:extLst xmlns:a="http://schemas.openxmlformats.org/drawingml/2006/main">
            <a:ext uri="{FF2B5EF4-FFF2-40B4-BE49-F238E27FC236}">
              <a16:creationId xmlns:a16="http://schemas.microsoft.com/office/drawing/2014/main" id="{713B8C4B-63E7-4F6C-9E05-5341903A65DD}"/>
            </a:ext>
          </a:extLst>
        </cdr:cNvPr>
        <cdr:cNvSpPr txBox="1"/>
      </cdr:nvSpPr>
      <cdr:spPr>
        <a:xfrm xmlns:a="http://schemas.openxmlformats.org/drawingml/2006/main">
          <a:off x="5253113" y="3700478"/>
          <a:ext cx="2127161" cy="26860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r"/>
          <a:r>
            <a:rPr lang="en-US" sz="1100" dirty="0">
              <a:solidFill>
                <a:schemeClr val="tx1">
                  <a:lumMod val="50000"/>
                  <a:lumOff val="50000"/>
                </a:schemeClr>
              </a:solidFill>
              <a:latin typeface="Quicksand" pitchFamily="2" charset="0"/>
            </a:rPr>
            <a:t>Source: The Pudding (2019)</a:t>
          </a:r>
        </a:p>
      </cdr:txBody>
    </cdr:sp>
  </cdr:relSizeAnchor>
</c:userShapes>
</file>

<file path=ppt/drawings/drawing3.xml><?xml version="1.0" encoding="utf-8"?>
<c:userShapes xmlns:c="http://schemas.openxmlformats.org/drawingml/2006/chart">
  <cdr:relSizeAnchor xmlns:cdr="http://schemas.openxmlformats.org/drawingml/2006/chartDrawing">
    <cdr:from>
      <cdr:x>0.28505</cdr:x>
      <cdr:y>0.92549</cdr:y>
    </cdr:from>
    <cdr:to>
      <cdr:x>0.97934</cdr:x>
      <cdr:y>0.92549</cdr:y>
    </cdr:to>
    <cdr:cxnSp macro="">
      <cdr:nvCxnSpPr>
        <cdr:cNvPr id="3" name="Straight Connector 2">
          <a:extLst xmlns:a="http://schemas.openxmlformats.org/drawingml/2006/main">
            <a:ext uri="{FF2B5EF4-FFF2-40B4-BE49-F238E27FC236}">
              <a16:creationId xmlns:a16="http://schemas.microsoft.com/office/drawing/2014/main" id="{210A1D1D-5AD9-4DBA-A126-2FA7C1FD2BF5}"/>
            </a:ext>
          </a:extLst>
        </cdr:cNvPr>
        <cdr:cNvCxnSpPr/>
      </cdr:nvCxnSpPr>
      <cdr:spPr>
        <a:xfrm xmlns:a="http://schemas.openxmlformats.org/drawingml/2006/main">
          <a:off x="2321435" y="4478177"/>
          <a:ext cx="5654180" cy="0"/>
        </a:xfrm>
        <a:prstGeom xmlns:a="http://schemas.openxmlformats.org/drawingml/2006/main" prst="line">
          <a:avLst/>
        </a:prstGeom>
        <a:ln xmlns:a="http://schemas.openxmlformats.org/drawingml/2006/main" w="19050">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C89E4-8543-40B0-86AA-6D6E4C6C4527}"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9DEFA-771A-49C3-9015-EEE688D90CB0}" type="slidenum">
              <a:rPr lang="en-US" smtClean="0"/>
              <a:t>‹#›</a:t>
            </a:fld>
            <a:endParaRPr lang="en-US"/>
          </a:p>
        </p:txBody>
      </p:sp>
    </p:spTree>
    <p:extLst>
      <p:ext uri="{BB962C8B-B14F-4D97-AF65-F5344CB8AC3E}">
        <p14:creationId xmlns:p14="http://schemas.microsoft.com/office/powerpoint/2010/main" val="326209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Welcome</a:t>
            </a:r>
          </a:p>
          <a:p>
            <a:pPr marL="228600" indent="-228600">
              <a:buAutoNum type="arabicParenR"/>
            </a:pPr>
            <a:r>
              <a:rPr lang="en-US" dirty="0"/>
              <a:t>Self-Intro</a:t>
            </a:r>
          </a:p>
          <a:p>
            <a:pPr marL="228600" indent="-228600">
              <a:buAutoNum type="arabicParenR"/>
            </a:pPr>
            <a:r>
              <a:rPr lang="en-US" dirty="0"/>
              <a:t>Special Thanks to Co-Facilitator &amp; Coordinator</a:t>
            </a:r>
          </a:p>
        </p:txBody>
      </p:sp>
      <p:sp>
        <p:nvSpPr>
          <p:cNvPr id="4" name="Slide Number Placeholder 3"/>
          <p:cNvSpPr>
            <a:spLocks noGrp="1"/>
          </p:cNvSpPr>
          <p:nvPr>
            <p:ph type="sldNum" sz="quarter" idx="5"/>
          </p:nvPr>
        </p:nvSpPr>
        <p:spPr/>
        <p:txBody>
          <a:bodyPr/>
          <a:lstStyle/>
          <a:p>
            <a:fld id="{11A9DEFA-771A-49C3-9015-EEE688D90CB0}" type="slidenum">
              <a:rPr lang="en-US" smtClean="0"/>
              <a:t>1</a:t>
            </a:fld>
            <a:endParaRPr lang="en-US"/>
          </a:p>
        </p:txBody>
      </p:sp>
    </p:spTree>
    <p:extLst>
      <p:ext uri="{BB962C8B-B14F-4D97-AF65-F5344CB8AC3E}">
        <p14:creationId xmlns:p14="http://schemas.microsoft.com/office/powerpoint/2010/main" val="194387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2013 enhanced version (Ms. Robin Wilson)</a:t>
            </a:r>
          </a:p>
          <a:p>
            <a:endParaRPr lang="en-US" dirty="0"/>
          </a:p>
          <a:p>
            <a:r>
              <a:rPr lang="en-US" dirty="0"/>
              <a:t>[Indicate pump location]</a:t>
            </a:r>
          </a:p>
          <a:p>
            <a:r>
              <a:rPr lang="en-US" dirty="0"/>
              <a:t>[Indicate deaths]</a:t>
            </a:r>
          </a:p>
          <a:p>
            <a:endParaRPr lang="en-US" dirty="0"/>
          </a:p>
          <a:p>
            <a:r>
              <a:rPr lang="en-US" dirty="0"/>
              <a:t>* There were outliers that didn’t fit narrative.</a:t>
            </a:r>
          </a:p>
          <a:p>
            <a:endParaRPr lang="en-US" dirty="0"/>
          </a:p>
          <a:p>
            <a:pPr marL="228600" indent="-228600">
              <a:buAutoNum type="arabicPeriod"/>
            </a:pPr>
            <a:r>
              <a:rPr lang="en-US" dirty="0"/>
              <a:t>Northwest cluster: 3 school children, 3 workers who walked past pump</a:t>
            </a:r>
          </a:p>
          <a:p>
            <a:pPr marL="228600" indent="-228600">
              <a:buAutoNum type="arabicPeriod"/>
            </a:pPr>
            <a:r>
              <a:rPr lang="en-US" dirty="0"/>
              <a:t>Workhouse on Poland Street, 533 workers; independent water pump</a:t>
            </a:r>
          </a:p>
          <a:p>
            <a:pPr marL="228600" indent="-228600">
              <a:buAutoNum type="arabicPeriod"/>
            </a:pPr>
            <a:r>
              <a:rPr lang="en-US" dirty="0"/>
              <a:t>Local Brewery: All the workers drank beer</a:t>
            </a:r>
          </a:p>
          <a:p>
            <a:pPr marL="228600" indent="-228600">
              <a:buAutoNum type="arabicPeriod"/>
            </a:pPr>
            <a:endParaRPr lang="en-US" dirty="0"/>
          </a:p>
          <a:p>
            <a:pPr marL="0" indent="0">
              <a:buNone/>
            </a:pPr>
            <a:r>
              <a:rPr lang="en-US" dirty="0"/>
              <a:t>He had his story.</a:t>
            </a:r>
          </a:p>
          <a:p>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11</a:t>
            </a:fld>
            <a:endParaRPr lang="en-US"/>
          </a:p>
        </p:txBody>
      </p:sp>
    </p:spTree>
    <p:extLst>
      <p:ext uri="{BB962C8B-B14F-4D97-AF65-F5344CB8AC3E}">
        <p14:creationId xmlns:p14="http://schemas.microsoft.com/office/powerpoint/2010/main" val="299308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works as consequence</a:t>
            </a:r>
          </a:p>
        </p:txBody>
      </p:sp>
      <p:sp>
        <p:nvSpPr>
          <p:cNvPr id="4" name="Slide Number Placeholder 3"/>
          <p:cNvSpPr>
            <a:spLocks noGrp="1"/>
          </p:cNvSpPr>
          <p:nvPr>
            <p:ph type="sldNum" sz="quarter" idx="5"/>
          </p:nvPr>
        </p:nvSpPr>
        <p:spPr/>
        <p:txBody>
          <a:bodyPr/>
          <a:lstStyle/>
          <a:p>
            <a:fld id="{11A9DEFA-771A-49C3-9015-EEE688D90CB0}" type="slidenum">
              <a:rPr lang="en-US" smtClean="0"/>
              <a:t>13</a:t>
            </a:fld>
            <a:endParaRPr lang="en-US"/>
          </a:p>
        </p:txBody>
      </p:sp>
    </p:spTree>
    <p:extLst>
      <p:ext uri="{BB962C8B-B14F-4D97-AF65-F5344CB8AC3E}">
        <p14:creationId xmlns:p14="http://schemas.microsoft.com/office/powerpoint/2010/main" val="3806976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show this isn’t some random story I pulled.</a:t>
            </a:r>
          </a:p>
          <a:p>
            <a:endParaRPr lang="en-US" dirty="0"/>
          </a:p>
          <a:p>
            <a:r>
              <a:rPr lang="en-US" dirty="0"/>
              <a:t>Now, modern equivalent of the story…</a:t>
            </a:r>
          </a:p>
        </p:txBody>
      </p:sp>
      <p:sp>
        <p:nvSpPr>
          <p:cNvPr id="4" name="Slide Number Placeholder 3"/>
          <p:cNvSpPr>
            <a:spLocks noGrp="1"/>
          </p:cNvSpPr>
          <p:nvPr>
            <p:ph type="sldNum" sz="quarter" idx="5"/>
          </p:nvPr>
        </p:nvSpPr>
        <p:spPr/>
        <p:txBody>
          <a:bodyPr/>
          <a:lstStyle/>
          <a:p>
            <a:fld id="{11A9DEFA-771A-49C3-9015-EEE688D90CB0}" type="slidenum">
              <a:rPr lang="en-US" smtClean="0"/>
              <a:t>14</a:t>
            </a:fld>
            <a:endParaRPr lang="en-US"/>
          </a:p>
        </p:txBody>
      </p:sp>
    </p:spTree>
    <p:extLst>
      <p:ext uri="{BB962C8B-B14F-4D97-AF65-F5344CB8AC3E}">
        <p14:creationId xmlns:p14="http://schemas.microsoft.com/office/powerpoint/2010/main" val="286063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15</a:t>
            </a:fld>
            <a:endParaRPr lang="en-US"/>
          </a:p>
        </p:txBody>
      </p:sp>
    </p:spTree>
    <p:extLst>
      <p:ext uri="{BB962C8B-B14F-4D97-AF65-F5344CB8AC3E}">
        <p14:creationId xmlns:p14="http://schemas.microsoft.com/office/powerpoint/2010/main" val="4232305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Wellington slogged through data.</a:t>
            </a:r>
          </a:p>
          <a:p>
            <a:endParaRPr lang="en-US" dirty="0"/>
          </a:p>
          <a:p>
            <a:r>
              <a:rPr lang="en-US" dirty="0"/>
              <a:t>Visualized his findings, “triggered stories”.</a:t>
            </a:r>
          </a:p>
          <a:p>
            <a:endParaRPr lang="en-US" dirty="0"/>
          </a:p>
          <a:p>
            <a:r>
              <a:rPr lang="en-US" dirty="0"/>
              <a:t>I.e. people began writing about his findings.</a:t>
            </a:r>
          </a:p>
        </p:txBody>
      </p:sp>
      <p:sp>
        <p:nvSpPr>
          <p:cNvPr id="4" name="Slide Number Placeholder 3"/>
          <p:cNvSpPr>
            <a:spLocks noGrp="1"/>
          </p:cNvSpPr>
          <p:nvPr>
            <p:ph type="sldNum" sz="quarter" idx="5"/>
          </p:nvPr>
        </p:nvSpPr>
        <p:spPr/>
        <p:txBody>
          <a:bodyPr/>
          <a:lstStyle/>
          <a:p>
            <a:fld id="{11A9DEFA-771A-49C3-9015-EEE688D90CB0}" type="slidenum">
              <a:rPr lang="en-US" smtClean="0"/>
              <a:t>17</a:t>
            </a:fld>
            <a:endParaRPr lang="en-US"/>
          </a:p>
        </p:txBody>
      </p:sp>
    </p:spTree>
    <p:extLst>
      <p:ext uri="{BB962C8B-B14F-4D97-AF65-F5344CB8AC3E}">
        <p14:creationId xmlns:p14="http://schemas.microsoft.com/office/powerpoint/2010/main" val="34346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ticketed hydrants.</a:t>
            </a:r>
          </a:p>
          <a:p>
            <a:endParaRPr lang="en-US" dirty="0"/>
          </a:p>
          <a:p>
            <a:r>
              <a:rPr lang="en-US" dirty="0"/>
              <a:t>Honey pots in Lower Manhattan.</a:t>
            </a:r>
          </a:p>
        </p:txBody>
      </p:sp>
      <p:sp>
        <p:nvSpPr>
          <p:cNvPr id="4" name="Slide Number Placeholder 3"/>
          <p:cNvSpPr>
            <a:spLocks noGrp="1"/>
          </p:cNvSpPr>
          <p:nvPr>
            <p:ph type="sldNum" sz="quarter" idx="5"/>
          </p:nvPr>
        </p:nvSpPr>
        <p:spPr/>
        <p:txBody>
          <a:bodyPr/>
          <a:lstStyle/>
          <a:p>
            <a:fld id="{11A9DEFA-771A-49C3-9015-EEE688D90CB0}" type="slidenum">
              <a:rPr lang="en-US" smtClean="0"/>
              <a:t>19</a:t>
            </a:fld>
            <a:endParaRPr lang="en-US"/>
          </a:p>
        </p:txBody>
      </p:sp>
    </p:spTree>
    <p:extLst>
      <p:ext uri="{BB962C8B-B14F-4D97-AF65-F5344CB8AC3E}">
        <p14:creationId xmlns:p14="http://schemas.microsoft.com/office/powerpoint/2010/main" val="3721061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Chropleths</a:t>
            </a:r>
            <a:r>
              <a:rPr lang="en-US" dirty="0"/>
              <a:t> vs. Cartograms</a:t>
            </a:r>
          </a:p>
        </p:txBody>
      </p:sp>
      <p:sp>
        <p:nvSpPr>
          <p:cNvPr id="4" name="Slide Number Placeholder 3"/>
          <p:cNvSpPr>
            <a:spLocks noGrp="1"/>
          </p:cNvSpPr>
          <p:nvPr>
            <p:ph type="sldNum" sz="quarter" idx="5"/>
          </p:nvPr>
        </p:nvSpPr>
        <p:spPr/>
        <p:txBody>
          <a:bodyPr/>
          <a:lstStyle/>
          <a:p>
            <a:fld id="{11A9DEFA-771A-49C3-9015-EEE688D90CB0}" type="slidenum">
              <a:rPr lang="en-US" smtClean="0"/>
              <a:t>56</a:t>
            </a:fld>
            <a:endParaRPr lang="en-US"/>
          </a:p>
        </p:txBody>
      </p:sp>
    </p:spTree>
    <p:extLst>
      <p:ext uri="{BB962C8B-B14F-4D97-AF65-F5344CB8AC3E}">
        <p14:creationId xmlns:p14="http://schemas.microsoft.com/office/powerpoint/2010/main" val="226379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WCAG: </a:t>
            </a:r>
            <a:r>
              <a:rPr lang="en-US" dirty="0"/>
              <a:t>Web Content Accessibility Guidelines</a:t>
            </a:r>
          </a:p>
          <a:p>
            <a:r>
              <a:rPr lang="en-US" dirty="0"/>
              <a:t>A web version of ADA (Americans with Disabilities Act) compliance. </a:t>
            </a:r>
          </a:p>
        </p:txBody>
      </p:sp>
      <p:sp>
        <p:nvSpPr>
          <p:cNvPr id="4" name="Slide Number Placeholder 3"/>
          <p:cNvSpPr>
            <a:spLocks noGrp="1"/>
          </p:cNvSpPr>
          <p:nvPr>
            <p:ph type="sldNum" sz="quarter" idx="5"/>
          </p:nvPr>
        </p:nvSpPr>
        <p:spPr/>
        <p:txBody>
          <a:bodyPr/>
          <a:lstStyle/>
          <a:p>
            <a:fld id="{11A9DEFA-771A-49C3-9015-EEE688D90CB0}" type="slidenum">
              <a:rPr lang="en-US" smtClean="0"/>
              <a:t>95</a:t>
            </a:fld>
            <a:endParaRPr lang="en-US"/>
          </a:p>
        </p:txBody>
      </p:sp>
    </p:spTree>
    <p:extLst>
      <p:ext uri="{BB962C8B-B14F-4D97-AF65-F5344CB8AC3E}">
        <p14:creationId xmlns:p14="http://schemas.microsoft.com/office/powerpoint/2010/main" val="665539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96</a:t>
            </a:fld>
            <a:endParaRPr lang="en-US"/>
          </a:p>
        </p:txBody>
      </p:sp>
    </p:spTree>
    <p:extLst>
      <p:ext uri="{BB962C8B-B14F-4D97-AF65-F5344CB8AC3E}">
        <p14:creationId xmlns:p14="http://schemas.microsoft.com/office/powerpoint/2010/main" val="44165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No “hard and fast” rules in data viz; promising practices</a:t>
            </a:r>
          </a:p>
          <a:p>
            <a:r>
              <a:rPr lang="en-US" dirty="0"/>
              <a:t>2) These “laws” are umbrella terms for many best practices</a:t>
            </a:r>
          </a:p>
          <a:p>
            <a:r>
              <a:rPr lang="en-US" dirty="0"/>
              <a:t>3) Demo if time; questions at end</a:t>
            </a:r>
          </a:p>
          <a:p>
            <a:r>
              <a:rPr lang="en-US" dirty="0"/>
              <a:t>        a) Will move quickly, slide deck is available, </a:t>
            </a:r>
            <a:r>
              <a:rPr lang="en-US"/>
              <a:t>webinar recorded</a:t>
            </a:r>
            <a:endParaRPr lang="en-US" dirty="0"/>
          </a:p>
          <a:p>
            <a:r>
              <a:rPr lang="en-US" dirty="0"/>
              <a:t>4) Story about certain man:</a:t>
            </a:r>
          </a:p>
          <a:p>
            <a:r>
              <a:rPr lang="en-US" dirty="0"/>
              <a:t>     a) Born of modest means</a:t>
            </a:r>
          </a:p>
          <a:p>
            <a:r>
              <a:rPr lang="en-US" dirty="0"/>
              <a:t>     b) Knew of a threat that could kill thousands</a:t>
            </a:r>
          </a:p>
          <a:p>
            <a:r>
              <a:rPr lang="en-US" dirty="0"/>
              <a:t>     c) Was not believed</a:t>
            </a:r>
          </a:p>
        </p:txBody>
      </p:sp>
      <p:sp>
        <p:nvSpPr>
          <p:cNvPr id="4" name="Slide Number Placeholder 3"/>
          <p:cNvSpPr>
            <a:spLocks noGrp="1"/>
          </p:cNvSpPr>
          <p:nvPr>
            <p:ph type="sldNum" sz="quarter" idx="5"/>
          </p:nvPr>
        </p:nvSpPr>
        <p:spPr/>
        <p:txBody>
          <a:bodyPr/>
          <a:lstStyle/>
          <a:p>
            <a:fld id="{11A9DEFA-771A-49C3-9015-EEE688D90CB0}" type="slidenum">
              <a:rPr lang="en-US" smtClean="0"/>
              <a:t>2</a:t>
            </a:fld>
            <a:endParaRPr lang="en-US"/>
          </a:p>
        </p:txBody>
      </p:sp>
    </p:spTree>
    <p:extLst>
      <p:ext uri="{BB962C8B-B14F-4D97-AF65-F5344CB8AC3E}">
        <p14:creationId xmlns:p14="http://schemas.microsoft.com/office/powerpoint/2010/main" val="2855368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Oops, wrong slide.</a:t>
            </a:r>
          </a:p>
        </p:txBody>
      </p:sp>
      <p:sp>
        <p:nvSpPr>
          <p:cNvPr id="4" name="Slide Number Placeholder 3"/>
          <p:cNvSpPr>
            <a:spLocks noGrp="1"/>
          </p:cNvSpPr>
          <p:nvPr>
            <p:ph type="sldNum" sz="quarter" idx="5"/>
          </p:nvPr>
        </p:nvSpPr>
        <p:spPr/>
        <p:txBody>
          <a:bodyPr/>
          <a:lstStyle/>
          <a:p>
            <a:fld id="{11A9DEFA-771A-49C3-9015-EEE688D90CB0}" type="slidenum">
              <a:rPr lang="en-US" smtClean="0"/>
              <a:t>3</a:t>
            </a:fld>
            <a:endParaRPr lang="en-US"/>
          </a:p>
        </p:txBody>
      </p:sp>
    </p:spTree>
    <p:extLst>
      <p:ext uri="{BB962C8B-B14F-4D97-AF65-F5344CB8AC3E}">
        <p14:creationId xmlns:p14="http://schemas.microsoft.com/office/powerpoint/2010/main" val="3189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4</a:t>
            </a:fld>
            <a:endParaRPr lang="en-US"/>
          </a:p>
        </p:txBody>
      </p:sp>
    </p:spTree>
    <p:extLst>
      <p:ext uri="{BB962C8B-B14F-4D97-AF65-F5344CB8AC3E}">
        <p14:creationId xmlns:p14="http://schemas.microsoft.com/office/powerpoint/2010/main" val="291366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Son of a coal hand, born 1813 (York, England)</a:t>
            </a:r>
          </a:p>
          <a:p>
            <a:pPr marL="228600" indent="-228600">
              <a:buAutoNum type="arabicParenR"/>
            </a:pPr>
            <a:r>
              <a:rPr lang="en-US" dirty="0"/>
              <a:t>Inquisitive, mother used small inheritance for school</a:t>
            </a:r>
          </a:p>
          <a:p>
            <a:pPr marL="228600" indent="-228600">
              <a:buAutoNum type="arabicParenR"/>
            </a:pPr>
            <a:r>
              <a:rPr lang="en-US" dirty="0"/>
              <a:t>Apprenticed in Newcastle</a:t>
            </a:r>
          </a:p>
          <a:p>
            <a:pPr marL="228600" indent="-228600">
              <a:buAutoNum type="arabicParenR"/>
            </a:pPr>
            <a:r>
              <a:rPr lang="en-US" dirty="0"/>
              <a:t>Sent alone, age 18, to coal slums in 1831</a:t>
            </a:r>
          </a:p>
          <a:p>
            <a:pPr marL="228600" indent="-228600">
              <a:buAutoNum type="arabicParenR"/>
            </a:pPr>
            <a:r>
              <a:rPr lang="en-US" dirty="0"/>
              <a:t>No cures worked; majority of doctors believed in miasma</a:t>
            </a:r>
          </a:p>
          <a:p>
            <a:pPr marL="0" indent="0">
              <a:buNone/>
            </a:pPr>
            <a:r>
              <a:rPr lang="en-US" dirty="0"/>
              <a:t>     a) “Malaria”, “bad air” – swamps, etc.</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11A9DEFA-771A-49C3-9015-EEE688D90CB0}" type="slidenum">
              <a:rPr lang="en-US" smtClean="0"/>
              <a:t>5</a:t>
            </a:fld>
            <a:endParaRPr lang="en-US"/>
          </a:p>
        </p:txBody>
      </p:sp>
    </p:spTree>
    <p:extLst>
      <p:ext uri="{BB962C8B-B14F-4D97-AF65-F5344CB8AC3E}">
        <p14:creationId xmlns:p14="http://schemas.microsoft.com/office/powerpoint/2010/main" val="1529935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Cholera is terrifying; one of deadliest diseases in 19</a:t>
            </a:r>
            <a:r>
              <a:rPr lang="en-US" baseline="30000" dirty="0"/>
              <a:t>th</a:t>
            </a:r>
            <a:r>
              <a:rPr lang="en-US" dirty="0"/>
              <a:t> C. Britain</a:t>
            </a:r>
          </a:p>
          <a:p>
            <a:pPr marL="228600" indent="-228600">
              <a:buAutoNum type="arabicParenR"/>
            </a:pPr>
            <a:r>
              <a:rPr lang="en-US" dirty="0"/>
              <a:t>Waterborne; not as fatal as smallpox or black death</a:t>
            </a:r>
          </a:p>
          <a:p>
            <a:pPr marL="228600" indent="-228600">
              <a:buAutoNum type="arabicParenR"/>
            </a:pPr>
            <a:r>
              <a:rPr lang="en-US" dirty="0"/>
              <a:t>Onset is sudden</a:t>
            </a:r>
          </a:p>
          <a:p>
            <a:pPr marL="0" indent="0">
              <a:buNone/>
            </a:pPr>
            <a:r>
              <a:rPr lang="en-US" dirty="0"/>
              <a:t>     a) Healthy person going about their day</a:t>
            </a:r>
          </a:p>
          <a:p>
            <a:pPr marL="0" indent="0">
              <a:buNone/>
            </a:pPr>
            <a:r>
              <a:rPr lang="en-US" dirty="0"/>
              <a:t>     b) Immediately keels over</a:t>
            </a:r>
          </a:p>
          <a:p>
            <a:pPr marL="0" indent="0">
              <a:buNone/>
            </a:pPr>
            <a:r>
              <a:rPr lang="en-US" dirty="0"/>
              <a:t>     c) Begins expelling liquids, 20 liters/day</a:t>
            </a:r>
          </a:p>
          <a:p>
            <a:pPr marL="0" indent="0">
              <a:buNone/>
            </a:pPr>
            <a:r>
              <a:rPr lang="en-US" dirty="0"/>
              <a:t>4) Organs shut down due to dehydration</a:t>
            </a:r>
          </a:p>
          <a:p>
            <a:pPr marL="0" indent="0">
              <a:buNone/>
            </a:pPr>
            <a:endParaRPr lang="en-US" dirty="0"/>
          </a:p>
          <a:p>
            <a:pPr marL="0" indent="0">
              <a:buNone/>
            </a:pPr>
            <a:r>
              <a:rPr lang="en-US" dirty="0"/>
              <a:t>5) Had a tremendous effect on J. Snow</a:t>
            </a:r>
          </a:p>
        </p:txBody>
      </p:sp>
      <p:sp>
        <p:nvSpPr>
          <p:cNvPr id="4" name="Slide Number Placeholder 3"/>
          <p:cNvSpPr>
            <a:spLocks noGrp="1"/>
          </p:cNvSpPr>
          <p:nvPr>
            <p:ph type="sldNum" sz="quarter" idx="5"/>
          </p:nvPr>
        </p:nvSpPr>
        <p:spPr/>
        <p:txBody>
          <a:bodyPr/>
          <a:lstStyle/>
          <a:p>
            <a:fld id="{11A9DEFA-771A-49C3-9015-EEE688D90CB0}" type="slidenum">
              <a:rPr lang="en-US" smtClean="0"/>
              <a:t>6</a:t>
            </a:fld>
            <a:endParaRPr lang="en-US"/>
          </a:p>
        </p:txBody>
      </p:sp>
    </p:spTree>
    <p:extLst>
      <p:ext uri="{BB962C8B-B14F-4D97-AF65-F5344CB8AC3E}">
        <p14:creationId xmlns:p14="http://schemas.microsoft.com/office/powerpoint/2010/main" val="3061939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Sought to further education as much as possible</a:t>
            </a:r>
          </a:p>
          <a:p>
            <a:r>
              <a:rPr lang="en-US" dirty="0"/>
              <a:t>2) Revolutionized anesthesia via data collection</a:t>
            </a:r>
          </a:p>
          <a:p>
            <a:r>
              <a:rPr lang="en-US" dirty="0"/>
              <a:t>3) Again vigorously studied cholera after outbreak</a:t>
            </a:r>
          </a:p>
          <a:p>
            <a:r>
              <a:rPr lang="en-US" dirty="0"/>
              <a:t>4) New outbreak (1854) was a new chance to get data</a:t>
            </a:r>
          </a:p>
        </p:txBody>
      </p:sp>
      <p:sp>
        <p:nvSpPr>
          <p:cNvPr id="4" name="Slide Number Placeholder 3"/>
          <p:cNvSpPr>
            <a:spLocks noGrp="1"/>
          </p:cNvSpPr>
          <p:nvPr>
            <p:ph type="sldNum" sz="quarter" idx="5"/>
          </p:nvPr>
        </p:nvSpPr>
        <p:spPr/>
        <p:txBody>
          <a:bodyPr/>
          <a:lstStyle/>
          <a:p>
            <a:fld id="{11A9DEFA-771A-49C3-9015-EEE688D90CB0}" type="slidenum">
              <a:rPr lang="en-US" smtClean="0"/>
              <a:t>7</a:t>
            </a:fld>
            <a:endParaRPr lang="en-US"/>
          </a:p>
        </p:txBody>
      </p:sp>
    </p:spTree>
    <p:extLst>
      <p:ext uri="{BB962C8B-B14F-4D97-AF65-F5344CB8AC3E}">
        <p14:creationId xmlns:p14="http://schemas.microsoft.com/office/powerpoint/2010/main" val="1003243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New outbreaks were a race against time</a:t>
            </a:r>
          </a:p>
          <a:p>
            <a:pPr marL="228600" indent="-228600">
              <a:buAutoNum type="arabicParenR"/>
            </a:pPr>
            <a:r>
              <a:rPr lang="en-US" dirty="0"/>
              <a:t>Broad Street’s outbreak in London</a:t>
            </a:r>
          </a:p>
          <a:p>
            <a:pPr marL="228600" indent="-228600">
              <a:buAutoNum type="arabicParenR"/>
            </a:pPr>
            <a:r>
              <a:rPr lang="en-US" dirty="0"/>
              <a:t>Snow busts in like the Kool Aid man</a:t>
            </a:r>
          </a:p>
          <a:p>
            <a:pPr marL="228600" indent="-228600">
              <a:buAutoNum type="arabicParenR"/>
            </a:pPr>
            <a:r>
              <a:rPr lang="en-US" dirty="0"/>
              <a:t>People dying to quickly to collect data</a:t>
            </a:r>
          </a:p>
          <a:p>
            <a:pPr marL="228600" indent="-228600">
              <a:buAutoNum type="arabicParenR"/>
            </a:pPr>
            <a:r>
              <a:rPr lang="en-US" dirty="0"/>
              <a:t>Gets government records from Office of the Registrar General</a:t>
            </a:r>
          </a:p>
          <a:p>
            <a:pPr marL="228600" indent="-228600">
              <a:buAutoNum type="arabicParenR"/>
            </a:pPr>
            <a:endParaRPr lang="en-US" dirty="0"/>
          </a:p>
          <a:p>
            <a:pPr marL="228600" indent="-228600">
              <a:buAutoNum type="arabicParenR"/>
            </a:pPr>
            <a:r>
              <a:rPr lang="en-US" dirty="0"/>
              <a:t>Created a geospatial visualization</a:t>
            </a:r>
          </a:p>
          <a:p>
            <a:pPr marL="0" indent="0">
              <a:buNone/>
            </a:pPr>
            <a:r>
              <a:rPr lang="en-US" dirty="0"/>
              <a:t>          a) First bars, then a dot map</a:t>
            </a:r>
          </a:p>
          <a:p>
            <a:pPr marL="0" indent="0">
              <a:buNone/>
            </a:pPr>
            <a:r>
              <a:rPr lang="en-US" dirty="0"/>
              <a:t>7)   Had data, but not full story</a:t>
            </a:r>
          </a:p>
        </p:txBody>
      </p:sp>
      <p:sp>
        <p:nvSpPr>
          <p:cNvPr id="4" name="Slide Number Placeholder 3"/>
          <p:cNvSpPr>
            <a:spLocks noGrp="1"/>
          </p:cNvSpPr>
          <p:nvPr>
            <p:ph type="sldNum" sz="quarter" idx="5"/>
          </p:nvPr>
        </p:nvSpPr>
        <p:spPr/>
        <p:txBody>
          <a:bodyPr/>
          <a:lstStyle/>
          <a:p>
            <a:fld id="{11A9DEFA-771A-49C3-9015-EEE688D90CB0}" type="slidenum">
              <a:rPr lang="en-US" smtClean="0"/>
              <a:t>9</a:t>
            </a:fld>
            <a:endParaRPr lang="en-US"/>
          </a:p>
        </p:txBody>
      </p:sp>
    </p:spTree>
    <p:extLst>
      <p:ext uri="{BB962C8B-B14F-4D97-AF65-F5344CB8AC3E}">
        <p14:creationId xmlns:p14="http://schemas.microsoft.com/office/powerpoint/2010/main" val="1845950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original versions.</a:t>
            </a:r>
          </a:p>
        </p:txBody>
      </p:sp>
      <p:sp>
        <p:nvSpPr>
          <p:cNvPr id="4" name="Slide Number Placeholder 3"/>
          <p:cNvSpPr>
            <a:spLocks noGrp="1"/>
          </p:cNvSpPr>
          <p:nvPr>
            <p:ph type="sldNum" sz="quarter" idx="5"/>
          </p:nvPr>
        </p:nvSpPr>
        <p:spPr/>
        <p:txBody>
          <a:bodyPr/>
          <a:lstStyle/>
          <a:p>
            <a:fld id="{11A9DEFA-771A-49C3-9015-EEE688D90CB0}" type="slidenum">
              <a:rPr lang="en-US" smtClean="0"/>
              <a:t>10</a:t>
            </a:fld>
            <a:endParaRPr lang="en-US"/>
          </a:p>
        </p:txBody>
      </p:sp>
    </p:spTree>
    <p:extLst>
      <p:ext uri="{BB962C8B-B14F-4D97-AF65-F5344CB8AC3E}">
        <p14:creationId xmlns:p14="http://schemas.microsoft.com/office/powerpoint/2010/main" val="4175923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FBA1-8B4C-47C7-8415-A7210AC5C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13CF2-7620-4F1A-9FBF-AE25FE0719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96B3C-3DD1-448C-8293-A8F2056FA04A}"/>
              </a:ext>
            </a:extLst>
          </p:cNvPr>
          <p:cNvSpPr>
            <a:spLocks noGrp="1"/>
          </p:cNvSpPr>
          <p:nvPr>
            <p:ph type="dt" sz="half" idx="10"/>
          </p:nvPr>
        </p:nvSpPr>
        <p:spPr/>
        <p:txBody>
          <a:bodyPr/>
          <a:lstStyle/>
          <a:p>
            <a:fld id="{4BDF68E2-58F2-4D09-BE8B-E3BD06533059}" type="datetimeFigureOut">
              <a:rPr lang="en-US" smtClean="0"/>
              <a:t>6/25/2020</a:t>
            </a:fld>
            <a:endParaRPr lang="en-US" dirty="0"/>
          </a:p>
        </p:txBody>
      </p:sp>
      <p:sp>
        <p:nvSpPr>
          <p:cNvPr id="5" name="Footer Placeholder 4">
            <a:extLst>
              <a:ext uri="{FF2B5EF4-FFF2-40B4-BE49-F238E27FC236}">
                <a16:creationId xmlns:a16="http://schemas.microsoft.com/office/drawing/2014/main" id="{47B11EFD-41AA-46B1-B630-525C430E3A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D70422-6E04-4B3B-884E-82C310B9134B}"/>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4491210-2F25-4724-931C-50E6D8E1BB5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03951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3E1D-21F1-452E-8997-A2E693E49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357821-4B65-4885-9E4F-245DEC6CED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4D7086-9EB7-436F-A5DC-23E0F86A3279}"/>
              </a:ext>
            </a:extLst>
          </p:cNvPr>
          <p:cNvSpPr>
            <a:spLocks noGrp="1"/>
          </p:cNvSpPr>
          <p:nvPr>
            <p:ph type="dt" sz="half" idx="10"/>
          </p:nvPr>
        </p:nvSpPr>
        <p:spPr/>
        <p:txBody>
          <a:bodyPr/>
          <a:lstStyle/>
          <a:p>
            <a:fld id="{2E2D6473-DF6D-4702-B328-E0DD40540A4E}" type="datetimeFigureOut">
              <a:rPr lang="en-US" smtClean="0"/>
              <a:t>6/25/2020</a:t>
            </a:fld>
            <a:endParaRPr lang="en-US" dirty="0"/>
          </a:p>
        </p:txBody>
      </p:sp>
      <p:sp>
        <p:nvSpPr>
          <p:cNvPr id="5" name="Footer Placeholder 4">
            <a:extLst>
              <a:ext uri="{FF2B5EF4-FFF2-40B4-BE49-F238E27FC236}">
                <a16:creationId xmlns:a16="http://schemas.microsoft.com/office/drawing/2014/main" id="{E86987C6-5F40-44B5-A35A-0B9609229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8894B3-8D97-4A7F-AF8A-3B2B30BD3E9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992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9BC5B-F0FD-4C51-BFB7-24C9BDD479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7E56E7-EC0A-4095-B9C6-EB94EF19C5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2FA42-0439-4207-914C-ED734A9EADD6}"/>
              </a:ext>
            </a:extLst>
          </p:cNvPr>
          <p:cNvSpPr>
            <a:spLocks noGrp="1"/>
          </p:cNvSpPr>
          <p:nvPr>
            <p:ph type="dt" sz="half" idx="10"/>
          </p:nvPr>
        </p:nvSpPr>
        <p:spPr/>
        <p:txBody>
          <a:bodyPr/>
          <a:lstStyle/>
          <a:p>
            <a:fld id="{E26F7E3A-B166-407D-9866-32884E7D5B37}" type="datetimeFigureOut">
              <a:rPr lang="en-US" smtClean="0"/>
              <a:t>6/25/2020</a:t>
            </a:fld>
            <a:endParaRPr lang="en-US" dirty="0"/>
          </a:p>
        </p:txBody>
      </p:sp>
      <p:sp>
        <p:nvSpPr>
          <p:cNvPr id="5" name="Footer Placeholder 4">
            <a:extLst>
              <a:ext uri="{FF2B5EF4-FFF2-40B4-BE49-F238E27FC236}">
                <a16:creationId xmlns:a16="http://schemas.microsoft.com/office/drawing/2014/main" id="{6A2C59DC-BB02-4D58-B090-403D6B3710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498459-CFB6-4476-BD78-7900A378DB4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107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Content Placeholder 3"/>
          <p:cNvSpPr>
            <a:spLocks noGrp="1"/>
          </p:cNvSpPr>
          <p:nvPr>
            <p:ph sz="half" idx="10"/>
          </p:nvPr>
        </p:nvSpPr>
        <p:spPr>
          <a:xfrm>
            <a:off x="19939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1"/>
          </p:nvPr>
        </p:nvSpPr>
        <p:spPr>
          <a:xfrm>
            <a:off x="6794500" y="2070099"/>
            <a:ext cx="4559300" cy="410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15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6000" y="1901706"/>
            <a:ext cx="5549900" cy="430071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TextBox 10"/>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
        <p:nvSpPr>
          <p:cNvPr id="10" name="Title 1"/>
          <p:cNvSpPr txBox="1">
            <a:spLocks/>
          </p:cNvSpPr>
          <p:nvPr userDrawn="1"/>
        </p:nvSpPr>
        <p:spPr>
          <a:xfrm>
            <a:off x="1993900" y="431799"/>
            <a:ext cx="9359900" cy="1469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p>
        </p:txBody>
      </p:sp>
      <p:sp>
        <p:nvSpPr>
          <p:cNvPr id="12" name="Content Placeholder 2"/>
          <p:cNvSpPr>
            <a:spLocks noGrp="1"/>
          </p:cNvSpPr>
          <p:nvPr>
            <p:ph idx="10"/>
          </p:nvPr>
        </p:nvSpPr>
        <p:spPr>
          <a:xfrm>
            <a:off x="1993900" y="1901706"/>
            <a:ext cx="4000500" cy="43007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580B-9F7C-4C95-B43F-E7038C63C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EA1D1-0CFB-4C6D-8B46-71A974153C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2914-6DE6-4453-B8EA-053CCDA68502}"/>
              </a:ext>
            </a:extLst>
          </p:cNvPr>
          <p:cNvSpPr>
            <a:spLocks noGrp="1"/>
          </p:cNvSpPr>
          <p:nvPr>
            <p:ph type="dt" sz="half" idx="10"/>
          </p:nvPr>
        </p:nvSpPr>
        <p:spPr/>
        <p:txBody>
          <a:bodyPr/>
          <a:lstStyle/>
          <a:p>
            <a:fld id="{528FC5F6-F338-4AE4-BB23-26385BCFC423}" type="datetimeFigureOut">
              <a:rPr lang="en-US" smtClean="0"/>
              <a:t>6/25/2020</a:t>
            </a:fld>
            <a:endParaRPr lang="en-US" dirty="0"/>
          </a:p>
        </p:txBody>
      </p:sp>
      <p:sp>
        <p:nvSpPr>
          <p:cNvPr id="5" name="Footer Placeholder 4">
            <a:extLst>
              <a:ext uri="{FF2B5EF4-FFF2-40B4-BE49-F238E27FC236}">
                <a16:creationId xmlns:a16="http://schemas.microsoft.com/office/drawing/2014/main" id="{C40CD3B2-8BC2-49F8-B55D-39656085E5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ABB4B4-6ABE-4315-A49A-EDB9F0D86AAB}"/>
              </a:ext>
            </a:extLst>
          </p:cNvPr>
          <p:cNvSpPr>
            <a:spLocks noGrp="1"/>
          </p:cNvSpPr>
          <p:nvPr>
            <p:ph type="sldNum" sz="quarter" idx="12"/>
          </p:nvPr>
        </p:nvSpPr>
        <p:spPr/>
        <p:txBody>
          <a:bodyPr/>
          <a:lstStyle/>
          <a:p>
            <a:fld id="{6113E31D-E2AB-40D1-8B51-AFA5AFEF393A}" type="slidenum">
              <a:rPr lang="en-US" smtClean="0"/>
              <a:t>‹#›</a:t>
            </a:fld>
            <a:endParaRPr lang="en-US" dirty="0"/>
          </a:p>
        </p:txBody>
      </p:sp>
      <p:sp>
        <p:nvSpPr>
          <p:cNvPr id="9" name="TextBox 8">
            <a:extLst>
              <a:ext uri="{FF2B5EF4-FFF2-40B4-BE49-F238E27FC236}">
                <a16:creationId xmlns:a16="http://schemas.microsoft.com/office/drawing/2014/main" id="{F78C528F-A485-45B7-9D19-003247999B4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75388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AA3D-7B9E-41C0-89FE-358DC4D55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998272-C823-43AB-8888-F4C2D9ADD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46A3BB-5E92-459F-ACBE-83439D5A91D0}"/>
              </a:ext>
            </a:extLst>
          </p:cNvPr>
          <p:cNvSpPr>
            <a:spLocks noGrp="1"/>
          </p:cNvSpPr>
          <p:nvPr>
            <p:ph type="dt" sz="half" idx="10"/>
          </p:nvPr>
        </p:nvSpPr>
        <p:spPr/>
        <p:txBody>
          <a:bodyPr/>
          <a:lstStyle/>
          <a:p>
            <a:fld id="{20EBB0C4-6273-4C6E-B9BD-2EDC30F1CD52}" type="datetimeFigureOut">
              <a:rPr lang="en-US" smtClean="0"/>
              <a:t>6/25/2020</a:t>
            </a:fld>
            <a:endParaRPr lang="en-US" dirty="0"/>
          </a:p>
        </p:txBody>
      </p:sp>
      <p:sp>
        <p:nvSpPr>
          <p:cNvPr id="5" name="Footer Placeholder 4">
            <a:extLst>
              <a:ext uri="{FF2B5EF4-FFF2-40B4-BE49-F238E27FC236}">
                <a16:creationId xmlns:a16="http://schemas.microsoft.com/office/drawing/2014/main" id="{662FCFF0-832B-4609-AA9B-77B5E55C9C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9E7ED6-B392-4654-B981-CC77F198EEB7}"/>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9" name="TextBox 8">
            <a:extLst>
              <a:ext uri="{FF2B5EF4-FFF2-40B4-BE49-F238E27FC236}">
                <a16:creationId xmlns:a16="http://schemas.microsoft.com/office/drawing/2014/main" id="{ABD88A53-21DB-423E-BFED-A4EEE065CD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366767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3AA0-0770-4269-B4BD-8332C5A1F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6FCA8D-B800-49A8-898C-BC8B5227D9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D257DF-ED77-450C-B544-D6CC5F5972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215E91-7925-431B-81D9-71489AFCCD0B}"/>
              </a:ext>
            </a:extLst>
          </p:cNvPr>
          <p:cNvSpPr>
            <a:spLocks noGrp="1"/>
          </p:cNvSpPr>
          <p:nvPr>
            <p:ph type="dt" sz="half" idx="10"/>
          </p:nvPr>
        </p:nvSpPr>
        <p:spPr/>
        <p:txBody>
          <a:bodyPr/>
          <a:lstStyle/>
          <a:p>
            <a:fld id="{19AB4D41-86C1-4908-B66A-0B50CEB3BF29}" type="datetimeFigureOut">
              <a:rPr lang="en-US" smtClean="0"/>
              <a:t>6/25/2020</a:t>
            </a:fld>
            <a:endParaRPr lang="en-US" dirty="0"/>
          </a:p>
        </p:txBody>
      </p:sp>
      <p:sp>
        <p:nvSpPr>
          <p:cNvPr id="6" name="Footer Placeholder 5">
            <a:extLst>
              <a:ext uri="{FF2B5EF4-FFF2-40B4-BE49-F238E27FC236}">
                <a16:creationId xmlns:a16="http://schemas.microsoft.com/office/drawing/2014/main" id="{D760EE53-1A4C-43B9-A04F-55394ADE33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A024CB-E6DF-411B-A8E9-63BD320AA68C}"/>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923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ACCA-27AC-4FA9-8976-2E9E75F114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00B38-C330-43E4-A3D0-14CE582AB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AAE5CD-2EEE-43BC-8629-88F71383CCE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2D8DB0-F224-45CA-B938-B84B6B07A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6A4A1E-93E0-416E-883A-803E5DC2A9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B0879-920B-4647-AC1A-619FE7B2AB75}"/>
              </a:ext>
            </a:extLst>
          </p:cNvPr>
          <p:cNvSpPr>
            <a:spLocks noGrp="1"/>
          </p:cNvSpPr>
          <p:nvPr>
            <p:ph type="dt" sz="half" idx="10"/>
          </p:nvPr>
        </p:nvSpPr>
        <p:spPr/>
        <p:txBody>
          <a:bodyPr/>
          <a:lstStyle/>
          <a:p>
            <a:fld id="{E6426E2C-56C1-4E0D-A793-0088A7FDD37E}" type="datetimeFigureOut">
              <a:rPr lang="en-US" smtClean="0"/>
              <a:t>6/25/2020</a:t>
            </a:fld>
            <a:endParaRPr lang="en-US" dirty="0"/>
          </a:p>
        </p:txBody>
      </p:sp>
      <p:sp>
        <p:nvSpPr>
          <p:cNvPr id="8" name="Footer Placeholder 7">
            <a:extLst>
              <a:ext uri="{FF2B5EF4-FFF2-40B4-BE49-F238E27FC236}">
                <a16:creationId xmlns:a16="http://schemas.microsoft.com/office/drawing/2014/main" id="{042121DA-54E5-4CA8-B7CD-A01E74FC20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6816FE-CC77-4424-95C1-9928DC0A989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730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A6CC-92F3-4E0E-80E0-92E493F49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59C99-0D0A-4596-A621-8DA278B83629}"/>
              </a:ext>
            </a:extLst>
          </p:cNvPr>
          <p:cNvSpPr>
            <a:spLocks noGrp="1"/>
          </p:cNvSpPr>
          <p:nvPr>
            <p:ph type="dt" sz="half" idx="10"/>
          </p:nvPr>
        </p:nvSpPr>
        <p:spPr/>
        <p:txBody>
          <a:bodyPr/>
          <a:lstStyle/>
          <a:p>
            <a:fld id="{C8C39B41-D8B5-4052-B551-9B5525EAA8B6}" type="datetimeFigureOut">
              <a:rPr lang="en-US" smtClean="0"/>
              <a:t>6/25/2020</a:t>
            </a:fld>
            <a:endParaRPr lang="en-US" dirty="0"/>
          </a:p>
        </p:txBody>
      </p:sp>
      <p:sp>
        <p:nvSpPr>
          <p:cNvPr id="4" name="Footer Placeholder 3">
            <a:extLst>
              <a:ext uri="{FF2B5EF4-FFF2-40B4-BE49-F238E27FC236}">
                <a16:creationId xmlns:a16="http://schemas.microsoft.com/office/drawing/2014/main" id="{614A2966-73EC-4F14-9D15-37A857E6A5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B47D3F-22F9-489E-AF2A-E01EAB407F9D}"/>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TextBox 7">
            <a:extLst>
              <a:ext uri="{FF2B5EF4-FFF2-40B4-BE49-F238E27FC236}">
                <a16:creationId xmlns:a16="http://schemas.microsoft.com/office/drawing/2014/main" id="{36B7F270-6BD1-47F8-A811-32E7322B995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04052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73EBA-8978-4704-8EF9-2433C2FFCF5E}"/>
              </a:ext>
            </a:extLst>
          </p:cNvPr>
          <p:cNvSpPr>
            <a:spLocks noGrp="1"/>
          </p:cNvSpPr>
          <p:nvPr>
            <p:ph type="dt" sz="half" idx="10"/>
          </p:nvPr>
        </p:nvSpPr>
        <p:spPr/>
        <p:txBody>
          <a:bodyPr/>
          <a:lstStyle/>
          <a:p>
            <a:fld id="{4D94136C-8742-45B2-AF27-D93DF72833A9}" type="datetimeFigureOut">
              <a:rPr lang="en-US" smtClean="0"/>
              <a:t>6/25/2020</a:t>
            </a:fld>
            <a:endParaRPr lang="en-US" dirty="0"/>
          </a:p>
        </p:txBody>
      </p:sp>
      <p:sp>
        <p:nvSpPr>
          <p:cNvPr id="3" name="Footer Placeholder 2">
            <a:extLst>
              <a:ext uri="{FF2B5EF4-FFF2-40B4-BE49-F238E27FC236}">
                <a16:creationId xmlns:a16="http://schemas.microsoft.com/office/drawing/2014/main" id="{EC3864B7-1F20-4D30-9BF2-684C4AC1E02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D486F4-0F97-4F96-A1AE-F0563A918B74}"/>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TextBox 6">
            <a:extLst>
              <a:ext uri="{FF2B5EF4-FFF2-40B4-BE49-F238E27FC236}">
                <a16:creationId xmlns:a16="http://schemas.microsoft.com/office/drawing/2014/main" id="{09D697F2-F496-4A2A-AE2A-68D254A0C179}"/>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236247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D9A4-7AD1-49EE-AD38-1C69944E4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A40EE-25C6-40E3-9AB2-CA0DC3C63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475AE6-70D7-4606-BA3D-4E960CB45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F3D589-092E-4E4A-BAC7-2B6AEEBC5B82}"/>
              </a:ext>
            </a:extLst>
          </p:cNvPr>
          <p:cNvSpPr>
            <a:spLocks noGrp="1"/>
          </p:cNvSpPr>
          <p:nvPr>
            <p:ph type="dt" sz="half" idx="10"/>
          </p:nvPr>
        </p:nvSpPr>
        <p:spPr/>
        <p:txBody>
          <a:bodyPr/>
          <a:lstStyle/>
          <a:p>
            <a:fld id="{32ABBEA6-7C60-4B02-AE87-00D78D8422AF}" type="datetimeFigureOut">
              <a:rPr lang="en-US" smtClean="0"/>
              <a:t>6/25/2020</a:t>
            </a:fld>
            <a:endParaRPr lang="en-US" dirty="0"/>
          </a:p>
        </p:txBody>
      </p:sp>
      <p:sp>
        <p:nvSpPr>
          <p:cNvPr id="6" name="Footer Placeholder 5">
            <a:extLst>
              <a:ext uri="{FF2B5EF4-FFF2-40B4-BE49-F238E27FC236}">
                <a16:creationId xmlns:a16="http://schemas.microsoft.com/office/drawing/2014/main" id="{AED14E26-6378-48AF-AE00-B919DD3833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7143B0-61C3-4F6F-9DAE-D7F21F501123}"/>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128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ACC2-A2CE-4432-83AE-0231600AC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A94726-2078-4EC3-9DF0-5A29A19462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5F7BD-5004-4161-95CB-9424F624A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F6B771-7BFE-41D6-A5D8-93A284F6A8B8}"/>
              </a:ext>
            </a:extLst>
          </p:cNvPr>
          <p:cNvSpPr>
            <a:spLocks noGrp="1"/>
          </p:cNvSpPr>
          <p:nvPr>
            <p:ph type="dt" sz="half" idx="10"/>
          </p:nvPr>
        </p:nvSpPr>
        <p:spPr/>
        <p:txBody>
          <a:bodyPr/>
          <a:lstStyle/>
          <a:p>
            <a:fld id="{C9CAD897-D46E-4AD2-BD9B-49DD3E640873}" type="datetimeFigureOut">
              <a:rPr lang="en-US" smtClean="0"/>
              <a:t>6/25/2020</a:t>
            </a:fld>
            <a:endParaRPr lang="en-US" dirty="0"/>
          </a:p>
        </p:txBody>
      </p:sp>
      <p:sp>
        <p:nvSpPr>
          <p:cNvPr id="6" name="Footer Placeholder 5">
            <a:extLst>
              <a:ext uri="{FF2B5EF4-FFF2-40B4-BE49-F238E27FC236}">
                <a16:creationId xmlns:a16="http://schemas.microsoft.com/office/drawing/2014/main" id="{11F735AC-DA6D-4429-954F-4ECEA11BD0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1E762E-7234-4AA5-8BC7-251466A0466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242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C7D01-A6A5-4785-A734-B76022DA9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D92C4-B167-4EE0-AEDE-CA4044663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7DE3-5654-4738-BA1E-B209F16FD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24D31-43A5-475A-80CF-332C9F6DCF35}" type="datetimeFigureOut">
              <a:rPr lang="en-US" smtClean="0"/>
              <a:t>6/25/2020</a:t>
            </a:fld>
            <a:endParaRPr lang="en-US" dirty="0"/>
          </a:p>
        </p:txBody>
      </p:sp>
      <p:sp>
        <p:nvSpPr>
          <p:cNvPr id="5" name="Footer Placeholder 4">
            <a:extLst>
              <a:ext uri="{FF2B5EF4-FFF2-40B4-BE49-F238E27FC236}">
                <a16:creationId xmlns:a16="http://schemas.microsoft.com/office/drawing/2014/main" id="{0D7834D0-0CC9-4B61-8AC2-FAC4EF237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875CE5-135C-464B-9667-9BBB06EEF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
        <p:nvSpPr>
          <p:cNvPr id="10" name="TextBox 9">
            <a:extLst>
              <a:ext uri="{FF2B5EF4-FFF2-40B4-BE49-F238E27FC236}">
                <a16:creationId xmlns:a16="http://schemas.microsoft.com/office/drawing/2014/main" id="{98536369-E76B-4F4B-8EED-DDCE9CF26971}"/>
              </a:ext>
            </a:extLst>
          </p:cNvPr>
          <p:cNvSpPr txBox="1"/>
          <p:nvPr userDrawn="1"/>
        </p:nvSpPr>
        <p:spPr>
          <a:xfrm>
            <a:off x="10136629" y="6550223"/>
            <a:ext cx="1660263" cy="307777"/>
          </a:xfrm>
          <a:prstGeom prst="rect">
            <a:avLst/>
          </a:prstGeom>
          <a:noFill/>
        </p:spPr>
        <p:txBody>
          <a:bodyPr wrap="none" rtlCol="0">
            <a:spAutoFit/>
          </a:bodyPr>
          <a:lstStyle/>
          <a:p>
            <a:r>
              <a:rPr lang="en-US" sz="1400" dirty="0">
                <a:solidFill>
                  <a:schemeClr val="bg1"/>
                </a:solidFill>
              </a:rPr>
              <a:t>www.proliteracy.org</a:t>
            </a:r>
          </a:p>
        </p:txBody>
      </p:sp>
    </p:spTree>
    <p:extLst>
      <p:ext uri="{BB962C8B-B14F-4D97-AF65-F5344CB8AC3E}">
        <p14:creationId xmlns:p14="http://schemas.microsoft.com/office/powerpoint/2010/main" val="161190682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52" r:id="rId12"/>
    <p:sldLayoutId id="21474836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hyperlink" Target="https://www.reddit.com/r/dataisbeautiful/" TargetMode="External"/><Relationship Id="rId1" Type="http://schemas.openxmlformats.org/officeDocument/2006/relationships/slideLayout" Target="../slideLayouts/slideLayout2.xml"/><Relationship Id="rId6" Type="http://schemas.openxmlformats.org/officeDocument/2006/relationships/hyperlink" Target="https://www.reddit.com/r/dataisugly/" TargetMode="External"/><Relationship Id="rId5" Type="http://schemas.openxmlformats.org/officeDocument/2006/relationships/hyperlink" Target="https://www.d3-graph-gallery.com/" TargetMode="External"/><Relationship Id="rId4" Type="http://schemas.openxmlformats.org/officeDocument/2006/relationships/hyperlink" Target="https://datastudiogallery.appspot.com/gallery" TargetMode="External"/></Relationships>
</file>

<file path=ppt/slides/_rels/slide101.xml.rels><?xml version="1.0" encoding="UTF-8" standalone="yes"?>
<Relationships xmlns="http://schemas.openxmlformats.org/package/2006/relationships"><Relationship Id="rId2" Type="http://schemas.openxmlformats.org/officeDocument/2006/relationships/hyperlink" Target="http://www.github.com/jamisoncrawford/dataviz"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mailto:jcrawford52@gsu.edu"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0.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Reddit.com/r/dataisbeautifu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jamisoncrawford/dataviz/blob/master/Webinar/rankings.xlsx?raw=tru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datavizproject.com/" TargetMode="External"/><Relationship Id="rId2" Type="http://schemas.openxmlformats.org/officeDocument/2006/relationships/hyperlink" Target="https://drive.google.com/file/d/1BO26j7VmWmxhk9cg1AChaIGSrITJp5C8/view?usp=sharing" TargetMode="External"/><Relationship Id="rId1" Type="http://schemas.openxmlformats.org/officeDocument/2006/relationships/slideLayout" Target="../slideLayouts/slideLayout2.xml"/><Relationship Id="rId6" Type="http://schemas.openxmlformats.org/officeDocument/2006/relationships/hyperlink" Target="https://webaim.org/resources/contrastchecker/" TargetMode="External"/><Relationship Id="rId5" Type="http://schemas.openxmlformats.org/officeDocument/2006/relationships/hyperlink" Target="https://coolors.co/app" TargetMode="External"/><Relationship Id="rId4" Type="http://schemas.openxmlformats.org/officeDocument/2006/relationships/hyperlink" Target="https://www.colorcodepick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1892"/>
            <a:ext cx="9144000" cy="2264069"/>
          </a:xfrm>
        </p:spPr>
        <p:txBody>
          <a:bodyPr anchor="ctr">
            <a:normAutofit fontScale="90000"/>
          </a:bodyPr>
          <a:lstStyle/>
          <a:p>
            <a:r>
              <a:rPr lang="en-US" dirty="0">
                <a:latin typeface="Quicksand" pitchFamily="2" charset="0"/>
              </a:rPr>
              <a:t>Picture This:</a:t>
            </a:r>
            <a:br>
              <a:rPr lang="en-US" dirty="0">
                <a:latin typeface="Quicksand" pitchFamily="2" charset="0"/>
              </a:rPr>
            </a:br>
            <a:r>
              <a:rPr lang="en-US" b="1" dirty="0">
                <a:latin typeface="Quicksand" pitchFamily="2" charset="0"/>
              </a:rPr>
              <a:t>Best Practices in Data Visualization</a:t>
            </a:r>
          </a:p>
        </p:txBody>
      </p:sp>
      <p:sp>
        <p:nvSpPr>
          <p:cNvPr id="3" name="Subtitle 2"/>
          <p:cNvSpPr>
            <a:spLocks noGrp="1"/>
          </p:cNvSpPr>
          <p:nvPr>
            <p:ph type="subTitle" idx="1"/>
          </p:nvPr>
        </p:nvSpPr>
        <p:spPr>
          <a:xfrm>
            <a:off x="1524000" y="3602038"/>
            <a:ext cx="9144000" cy="2753042"/>
          </a:xfrm>
        </p:spPr>
        <p:txBody>
          <a:bodyPr anchor="t">
            <a:normAutofit fontScale="92500" lnSpcReduction="20000"/>
          </a:bodyPr>
          <a:lstStyle/>
          <a:p>
            <a:r>
              <a:rPr lang="en-US" sz="1800" dirty="0">
                <a:latin typeface="Quicksand" pitchFamily="2" charset="0"/>
              </a:rPr>
              <a:t>Presenter:</a:t>
            </a:r>
            <a:br>
              <a:rPr lang="en-US" sz="1800" dirty="0">
                <a:latin typeface="Quicksand" pitchFamily="2" charset="0"/>
              </a:rPr>
            </a:br>
            <a:br>
              <a:rPr lang="en-US" sz="1800" dirty="0">
                <a:latin typeface="Quicksand" pitchFamily="2" charset="0"/>
              </a:rPr>
            </a:br>
            <a:r>
              <a:rPr lang="en-US" sz="1800" b="1" dirty="0">
                <a:latin typeface="Quicksand" pitchFamily="2" charset="0"/>
              </a:rPr>
              <a:t>Jamison Crawford, MPA</a:t>
            </a:r>
          </a:p>
          <a:p>
            <a:endParaRPr lang="en-US" sz="1800" dirty="0">
              <a:latin typeface="Quicksand" pitchFamily="2" charset="0"/>
            </a:endParaRPr>
          </a:p>
          <a:p>
            <a:r>
              <a:rPr lang="en-US" sz="1200" dirty="0">
                <a:latin typeface="Quicksand" pitchFamily="2" charset="0"/>
              </a:rPr>
              <a:t>Institutional Research Associate, Georgia State U.</a:t>
            </a:r>
          </a:p>
          <a:p>
            <a:r>
              <a:rPr lang="en-US" sz="1200" dirty="0">
                <a:latin typeface="Quicksand" pitchFamily="2" charset="0"/>
              </a:rPr>
              <a:t>Associate Faculty, Arizona State U.</a:t>
            </a:r>
          </a:p>
          <a:p>
            <a:r>
              <a:rPr lang="en-US" sz="1200" dirty="0">
                <a:latin typeface="Quicksand" pitchFamily="2" charset="0"/>
              </a:rPr>
              <a:t>Instructor, Georgia State U.</a:t>
            </a:r>
          </a:p>
          <a:p>
            <a:endParaRPr lang="en-US" sz="1400" dirty="0">
              <a:latin typeface="Quicksand" pitchFamily="2" charset="0"/>
            </a:endParaRPr>
          </a:p>
          <a:p>
            <a:r>
              <a:rPr lang="en-US" sz="1800" dirty="0">
                <a:latin typeface="Quicksand" pitchFamily="2" charset="0"/>
              </a:rPr>
              <a:t>Co-Facilitator &amp; Coordinator: </a:t>
            </a:r>
          </a:p>
          <a:p>
            <a:r>
              <a:rPr lang="en-US" sz="1800" b="1" dirty="0">
                <a:latin typeface="Quicksand" pitchFamily="2" charset="0"/>
              </a:rPr>
              <a:t>Dori Neptune, MA</a:t>
            </a:r>
          </a:p>
        </p:txBody>
      </p:sp>
    </p:spTree>
    <p:extLst>
      <p:ext uri="{BB962C8B-B14F-4D97-AF65-F5344CB8AC3E}">
        <p14:creationId xmlns:p14="http://schemas.microsoft.com/office/powerpoint/2010/main" val="308306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2927" y="483231"/>
            <a:ext cx="9646145" cy="5891538"/>
          </a:xfrm>
        </p:spPr>
      </p:pic>
    </p:spTree>
    <p:extLst>
      <p:ext uri="{BB962C8B-B14F-4D97-AF65-F5344CB8AC3E}">
        <p14:creationId xmlns:p14="http://schemas.microsoft.com/office/powerpoint/2010/main" val="3359667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1941576" y="1904900"/>
            <a:ext cx="10515600" cy="4351338"/>
          </a:xfrm>
        </p:spPr>
        <p:txBody>
          <a:bodyPr>
            <a:normAutofit/>
          </a:bodyPr>
          <a:lstStyle/>
          <a:p>
            <a:pPr marL="0" indent="0">
              <a:buNone/>
            </a:pPr>
            <a:r>
              <a:rPr lang="en-US" sz="2400" b="1" dirty="0">
                <a:latin typeface="Quicksand" pitchFamily="2" charset="0"/>
              </a:rPr>
              <a:t>Good Visualization:</a:t>
            </a:r>
          </a:p>
          <a:p>
            <a:r>
              <a:rPr lang="en-US" sz="2400" dirty="0">
                <a:latin typeface="Quicksand" pitchFamily="2" charset="0"/>
                <a:hlinkClick r:id="rId2"/>
              </a:rPr>
              <a:t>Data Is Beautiful (Reddit)</a:t>
            </a:r>
            <a:endParaRPr lang="en-US" sz="2400" dirty="0">
              <a:latin typeface="Quicksand" pitchFamily="2" charset="0"/>
            </a:endParaRPr>
          </a:p>
          <a:p>
            <a:r>
              <a:rPr lang="en-US" sz="2400" dirty="0">
                <a:latin typeface="Quicksand" pitchFamily="2" charset="0"/>
                <a:hlinkClick r:id="rId3"/>
              </a:rPr>
              <a:t>Information Is Beautiful</a:t>
            </a:r>
            <a:endParaRPr lang="en-US" sz="2400" dirty="0">
              <a:latin typeface="Quicksand" pitchFamily="2" charset="0"/>
            </a:endParaRPr>
          </a:p>
          <a:p>
            <a:r>
              <a:rPr lang="en-US" sz="2400" dirty="0">
                <a:latin typeface="Quicksand" pitchFamily="2" charset="0"/>
                <a:hlinkClick r:id="rId4"/>
              </a:rPr>
              <a:t>Google Data Studio Gallery</a:t>
            </a:r>
            <a:endParaRPr lang="en-US" sz="2400" dirty="0">
              <a:latin typeface="Quicksand" pitchFamily="2" charset="0"/>
            </a:endParaRPr>
          </a:p>
          <a:p>
            <a:r>
              <a:rPr lang="en-US" sz="2400" dirty="0">
                <a:latin typeface="Quicksand" pitchFamily="2" charset="0"/>
                <a:hlinkClick r:id="rId5"/>
              </a:rPr>
              <a:t>D3 Graph Gallery</a:t>
            </a:r>
            <a:endParaRPr lang="en-US" sz="2400" dirty="0">
              <a:latin typeface="Quicksand" pitchFamily="2" charset="0"/>
            </a:endParaRPr>
          </a:p>
          <a:p>
            <a:pPr marL="0" indent="0">
              <a:buNone/>
            </a:pPr>
            <a:br>
              <a:rPr lang="en-US" sz="2400" b="1" dirty="0">
                <a:latin typeface="Quicksand" pitchFamily="2" charset="0"/>
              </a:rPr>
            </a:br>
            <a:r>
              <a:rPr lang="en-US" sz="2400" b="1" dirty="0">
                <a:latin typeface="Quicksand" pitchFamily="2" charset="0"/>
              </a:rPr>
              <a:t>Bad Visualization</a:t>
            </a:r>
          </a:p>
          <a:p>
            <a:r>
              <a:rPr lang="en-US" sz="2400" dirty="0">
                <a:latin typeface="Quicksand" pitchFamily="2" charset="0"/>
                <a:hlinkClick r:id="rId6"/>
              </a:rPr>
              <a:t>Data Is Ugly (Reddit)</a:t>
            </a:r>
            <a:endParaRPr lang="en-US" sz="2400" dirty="0">
              <a:latin typeface="Quicksand" pitchFamily="2" charset="0"/>
            </a:endParaRPr>
          </a:p>
          <a:p>
            <a:r>
              <a:rPr lang="en-US" sz="2400" dirty="0">
                <a:latin typeface="Quicksand" pitchFamily="2" charset="0"/>
              </a:rPr>
              <a:t>More, but inappropriate titles</a:t>
            </a:r>
          </a:p>
        </p:txBody>
      </p:sp>
      <p:sp>
        <p:nvSpPr>
          <p:cNvPr id="6" name="Title 1">
            <a:extLst>
              <a:ext uri="{FF2B5EF4-FFF2-40B4-BE49-F238E27FC236}">
                <a16:creationId xmlns:a16="http://schemas.microsoft.com/office/drawing/2014/main" id="{8C21167A-5BD6-4615-9B08-F77A211B2C3C}"/>
              </a:ext>
            </a:extLst>
          </p:cNvPr>
          <p:cNvSpPr>
            <a:spLocks noGrp="1"/>
          </p:cNvSpPr>
          <p:nvPr>
            <p:ph type="title"/>
          </p:nvPr>
        </p:nvSpPr>
        <p:spPr>
          <a:xfrm>
            <a:off x="522941" y="339562"/>
            <a:ext cx="10515600" cy="1325563"/>
          </a:xfrm>
        </p:spPr>
        <p:txBody>
          <a:bodyPr/>
          <a:lstStyle/>
          <a:p>
            <a:r>
              <a:rPr lang="en-US" b="1" dirty="0">
                <a:latin typeface="Quicksand" pitchFamily="2" charset="0"/>
              </a:rPr>
              <a:t>Visualization Galleries</a:t>
            </a:r>
            <a:endParaRPr lang="en-US" dirty="0">
              <a:latin typeface="Quicksand" pitchFamily="2" charset="0"/>
            </a:endParaRPr>
          </a:p>
        </p:txBody>
      </p:sp>
    </p:spTree>
    <p:extLst>
      <p:ext uri="{BB962C8B-B14F-4D97-AF65-F5344CB8AC3E}">
        <p14:creationId xmlns:p14="http://schemas.microsoft.com/office/powerpoint/2010/main" val="39659816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1241764" y="2359550"/>
            <a:ext cx="9708472" cy="2791727"/>
          </a:xfrm>
        </p:spPr>
        <p:txBody>
          <a:bodyPr anchor="ctr">
            <a:normAutofit/>
          </a:bodyPr>
          <a:lstStyle/>
          <a:p>
            <a:pPr marL="0" indent="0" algn="ctr">
              <a:buNone/>
            </a:pPr>
            <a:r>
              <a:rPr lang="en-US" sz="3200" dirty="0">
                <a:latin typeface="Quicksand" pitchFamily="2" charset="0"/>
                <a:hlinkClick r:id="rId2"/>
              </a:rPr>
              <a:t>github.com/jamisoncrawford/dataviz</a:t>
            </a:r>
            <a:endParaRPr lang="en-US" sz="3200" dirty="0">
              <a:latin typeface="Quicksand" pitchFamily="2" charset="0"/>
            </a:endParaRPr>
          </a:p>
        </p:txBody>
      </p:sp>
      <p:sp>
        <p:nvSpPr>
          <p:cNvPr id="6" name="Title 1">
            <a:extLst>
              <a:ext uri="{FF2B5EF4-FFF2-40B4-BE49-F238E27FC236}">
                <a16:creationId xmlns:a16="http://schemas.microsoft.com/office/drawing/2014/main" id="{8C21167A-5BD6-4615-9B08-F77A211B2C3C}"/>
              </a:ext>
            </a:extLst>
          </p:cNvPr>
          <p:cNvSpPr>
            <a:spLocks noGrp="1"/>
          </p:cNvSpPr>
          <p:nvPr>
            <p:ph type="title"/>
          </p:nvPr>
        </p:nvSpPr>
        <p:spPr>
          <a:xfrm>
            <a:off x="838200" y="1111919"/>
            <a:ext cx="10515600" cy="1325563"/>
          </a:xfrm>
        </p:spPr>
        <p:txBody>
          <a:bodyPr>
            <a:normAutofit/>
          </a:bodyPr>
          <a:lstStyle/>
          <a:p>
            <a:pPr algn="ctr"/>
            <a:r>
              <a:rPr lang="en-US" sz="3600" b="1" dirty="0">
                <a:latin typeface="Quicksand" pitchFamily="2" charset="0"/>
              </a:rPr>
              <a:t>Download Presentation </a:t>
            </a:r>
            <a:br>
              <a:rPr lang="en-US" sz="3600" b="1" dirty="0">
                <a:latin typeface="Quicksand" pitchFamily="2" charset="0"/>
              </a:rPr>
            </a:br>
            <a:r>
              <a:rPr lang="en-US" sz="3600" b="1" dirty="0">
                <a:latin typeface="Quicksand" pitchFamily="2" charset="0"/>
              </a:rPr>
              <a:t>&amp; Full Workshop</a:t>
            </a:r>
            <a:endParaRPr lang="en-US" sz="3600" dirty="0">
              <a:latin typeface="Quicksand" pitchFamily="2" charset="0"/>
            </a:endParaRPr>
          </a:p>
        </p:txBody>
      </p:sp>
    </p:spTree>
    <p:extLst>
      <p:ext uri="{BB962C8B-B14F-4D97-AF65-F5344CB8AC3E}">
        <p14:creationId xmlns:p14="http://schemas.microsoft.com/office/powerpoint/2010/main" val="11137691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7CAF3-660D-438D-B989-BDE218664627}"/>
              </a:ext>
            </a:extLst>
          </p:cNvPr>
          <p:cNvSpPr>
            <a:spLocks noGrp="1"/>
          </p:cNvSpPr>
          <p:nvPr>
            <p:ph idx="1"/>
          </p:nvPr>
        </p:nvSpPr>
        <p:spPr>
          <a:xfrm>
            <a:off x="838200" y="706278"/>
            <a:ext cx="10515600" cy="5445443"/>
          </a:xfrm>
        </p:spPr>
        <p:txBody>
          <a:bodyPr>
            <a:normAutofit/>
          </a:bodyPr>
          <a:lstStyle/>
          <a:p>
            <a:pPr marL="0" indent="0">
              <a:buNone/>
            </a:pPr>
            <a:endParaRPr lang="en-US" sz="2400" dirty="0">
              <a:latin typeface="Quicksand" pitchFamily="2" charset="0"/>
            </a:endParaRPr>
          </a:p>
          <a:p>
            <a:pPr marL="0" indent="0" algn="ctr">
              <a:buNone/>
            </a:pPr>
            <a:r>
              <a:rPr lang="en-US" sz="3600" b="1" dirty="0">
                <a:latin typeface="Quicksand" pitchFamily="2" charset="0"/>
              </a:rPr>
              <a:t>Thanks &amp; Contact Information</a:t>
            </a:r>
          </a:p>
          <a:p>
            <a:pPr marL="0" indent="0" algn="ctr">
              <a:buNone/>
            </a:pPr>
            <a:endParaRPr lang="en-US" sz="2400" dirty="0">
              <a:latin typeface="Quicksand" pitchFamily="2" charset="0"/>
            </a:endParaRPr>
          </a:p>
          <a:p>
            <a:pPr marL="0" indent="0" algn="ctr">
              <a:buNone/>
            </a:pPr>
            <a:r>
              <a:rPr lang="en-US" sz="2400" dirty="0">
                <a:latin typeface="Quicksand" pitchFamily="2" charset="0"/>
              </a:rPr>
              <a:t>Special thanks to Dori Neptune, MA </a:t>
            </a:r>
            <a:br>
              <a:rPr lang="en-US" sz="2400" dirty="0">
                <a:latin typeface="Quicksand" pitchFamily="2" charset="0"/>
              </a:rPr>
            </a:br>
            <a:r>
              <a:rPr lang="en-US" sz="2400" dirty="0">
                <a:latin typeface="Quicksand" pitchFamily="2" charset="0"/>
              </a:rPr>
              <a:t>for coordination &amp; live support!</a:t>
            </a:r>
          </a:p>
          <a:p>
            <a:pPr marL="0" indent="0" algn="ctr">
              <a:buNone/>
            </a:pPr>
            <a:endParaRPr lang="en-US" sz="2400" dirty="0">
              <a:latin typeface="Quicksand" pitchFamily="2" charset="0"/>
            </a:endParaRPr>
          </a:p>
          <a:p>
            <a:pPr marL="0" indent="0" algn="ctr">
              <a:buNone/>
            </a:pPr>
            <a:r>
              <a:rPr lang="en-US" sz="2400" dirty="0">
                <a:latin typeface="Quicksand" pitchFamily="2" charset="0"/>
              </a:rPr>
              <a:t>Thank you for joining us!</a:t>
            </a:r>
          </a:p>
          <a:p>
            <a:pPr marL="0" indent="0" algn="ctr">
              <a:buNone/>
            </a:pPr>
            <a:endParaRPr lang="en-US" sz="2400" dirty="0">
              <a:latin typeface="Quicksand" pitchFamily="2" charset="0"/>
            </a:endParaRPr>
          </a:p>
          <a:p>
            <a:pPr marL="0" indent="0" algn="ctr">
              <a:buNone/>
            </a:pPr>
            <a:r>
              <a:rPr lang="en-US" sz="2400" b="1" dirty="0">
                <a:latin typeface="Quicksand" pitchFamily="2" charset="0"/>
              </a:rPr>
              <a:t>Jamison Crawford, MPA</a:t>
            </a:r>
          </a:p>
          <a:p>
            <a:pPr marL="0" indent="0" algn="ctr">
              <a:buNone/>
            </a:pPr>
            <a:r>
              <a:rPr lang="en-US" sz="2400" dirty="0">
                <a:latin typeface="Quicksand" pitchFamily="2" charset="0"/>
                <a:hlinkClick r:id="rId2"/>
              </a:rPr>
              <a:t>jcrawford52@gsu.edu</a:t>
            </a:r>
            <a:endParaRPr lang="en-US" sz="2400" dirty="0">
              <a:latin typeface="Quicksand" pitchFamily="2" charset="0"/>
            </a:endParaRPr>
          </a:p>
          <a:p>
            <a:pPr marL="0" indent="0" algn="ctr">
              <a:buNone/>
            </a:pPr>
            <a:r>
              <a:rPr lang="en-US" sz="2400" dirty="0">
                <a:latin typeface="Quicksand" pitchFamily="2" charset="0"/>
              </a:rPr>
              <a:t>(404) 413-1404</a:t>
            </a:r>
          </a:p>
        </p:txBody>
      </p:sp>
    </p:spTree>
    <p:extLst>
      <p:ext uri="{BB962C8B-B14F-4D97-AF65-F5344CB8AC3E}">
        <p14:creationId xmlns:p14="http://schemas.microsoft.com/office/powerpoint/2010/main" val="41026870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3CAED4-0C38-4839-83BC-275777C7913B}"/>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Questions?</a:t>
            </a:r>
          </a:p>
        </p:txBody>
      </p:sp>
    </p:spTree>
    <p:extLst>
      <p:ext uri="{BB962C8B-B14F-4D97-AF65-F5344CB8AC3E}">
        <p14:creationId xmlns:p14="http://schemas.microsoft.com/office/powerpoint/2010/main" val="148482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1111" y="504294"/>
            <a:ext cx="8429778" cy="5849412"/>
          </a:xfrm>
        </p:spPr>
      </p:pic>
      <p:sp>
        <p:nvSpPr>
          <p:cNvPr id="4" name="TextBox 3"/>
          <p:cNvSpPr txBox="1"/>
          <p:nvPr/>
        </p:nvSpPr>
        <p:spPr>
          <a:xfrm>
            <a:off x="3708512" y="6460777"/>
            <a:ext cx="4774975" cy="246221"/>
          </a:xfrm>
          <a:prstGeom prst="rect">
            <a:avLst/>
          </a:prstGeom>
          <a:noFill/>
        </p:spPr>
        <p:txBody>
          <a:bodyPr wrap="square" rtlCol="0">
            <a:spAutoFit/>
          </a:bodyPr>
          <a:lstStyle/>
          <a:p>
            <a:pPr algn="ctr"/>
            <a:r>
              <a:rPr lang="en-US" sz="1000" dirty="0">
                <a:latin typeface="Quicksand" pitchFamily="2" charset="0"/>
              </a:rPr>
              <a:t>Source: Wilson, Robin (2013). “John Snow’s Cholera data in more formats”.</a:t>
            </a:r>
          </a:p>
        </p:txBody>
      </p:sp>
    </p:spTree>
    <p:extLst>
      <p:ext uri="{BB962C8B-B14F-4D97-AF65-F5344CB8AC3E}">
        <p14:creationId xmlns:p14="http://schemas.microsoft.com/office/powerpoint/2010/main" val="3367309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6050" y="490384"/>
            <a:ext cx="9359900" cy="5729455"/>
          </a:xfrm>
        </p:spPr>
        <p:txBody>
          <a:bodyPr anchor="ctr">
            <a:normAutofit/>
          </a:bodyPr>
          <a:lstStyle/>
          <a:p>
            <a:pPr marL="0" lvl="2" indent="0" algn="just">
              <a:lnSpc>
                <a:spcPct val="120000"/>
              </a:lnSpc>
              <a:spcBef>
                <a:spcPts val="1000"/>
              </a:spcBef>
              <a:buNone/>
            </a:pPr>
            <a:r>
              <a:rPr lang="en-US" sz="2800" dirty="0">
                <a:latin typeface="Quicksand" pitchFamily="2" charset="0"/>
              </a:rPr>
              <a:t>“I had an interview with the Board of Guardians of St James's parish, on the evening of the 7 September, and represented the above circumstances to them. </a:t>
            </a:r>
          </a:p>
          <a:p>
            <a:pPr marL="0" lvl="2" indent="0" algn="just">
              <a:lnSpc>
                <a:spcPct val="120000"/>
              </a:lnSpc>
              <a:spcBef>
                <a:spcPts val="1000"/>
              </a:spcBef>
              <a:buNone/>
            </a:pPr>
            <a:r>
              <a:rPr lang="en-US" sz="1400" dirty="0">
                <a:latin typeface="Quicksand" pitchFamily="2" charset="0"/>
              </a:rPr>
              <a:t> </a:t>
            </a:r>
          </a:p>
          <a:p>
            <a:pPr marL="0" lvl="2" indent="0" algn="just">
              <a:lnSpc>
                <a:spcPct val="120000"/>
              </a:lnSpc>
              <a:spcBef>
                <a:spcPts val="1000"/>
              </a:spcBef>
              <a:buNone/>
            </a:pPr>
            <a:r>
              <a:rPr lang="en-US" sz="2800" dirty="0">
                <a:latin typeface="Quicksand" pitchFamily="2" charset="0"/>
              </a:rPr>
              <a:t>In consequence of what I said, the handle of the pump was removed on the following day.” </a:t>
            </a:r>
          </a:p>
          <a:p>
            <a:pPr marL="0" lvl="2" indent="0">
              <a:spcBef>
                <a:spcPts val="1000"/>
              </a:spcBef>
              <a:buNone/>
            </a:pPr>
            <a:endParaRPr lang="en-US" sz="2800" dirty="0">
              <a:latin typeface="Quicksand" pitchFamily="2" charset="0"/>
            </a:endParaRPr>
          </a:p>
          <a:p>
            <a:pPr marL="0" lvl="2" indent="0" algn="r">
              <a:spcBef>
                <a:spcPts val="1000"/>
              </a:spcBef>
              <a:buNone/>
            </a:pPr>
            <a:r>
              <a:rPr lang="en-US" sz="2800" dirty="0">
                <a:latin typeface="Quicksand" pitchFamily="2" charset="0"/>
              </a:rPr>
              <a:t>- Dr. John Snow</a:t>
            </a:r>
          </a:p>
        </p:txBody>
      </p:sp>
    </p:spTree>
    <p:extLst>
      <p:ext uri="{BB962C8B-B14F-4D97-AF65-F5344CB8AC3E}">
        <p14:creationId xmlns:p14="http://schemas.microsoft.com/office/powerpoint/2010/main" val="366826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52" y="282829"/>
            <a:ext cx="10515600" cy="1325563"/>
          </a:xfrm>
        </p:spPr>
        <p:txBody>
          <a:bodyPr/>
          <a:lstStyle/>
          <a:p>
            <a:r>
              <a:rPr lang="en-US" b="1" dirty="0">
                <a:latin typeface="Quicksand" pitchFamily="2" charset="0"/>
              </a:rPr>
              <a:t>Snow’s Legacy</a:t>
            </a:r>
          </a:p>
        </p:txBody>
      </p:sp>
      <p:sp>
        <p:nvSpPr>
          <p:cNvPr id="3" name="Content Placeholder 2"/>
          <p:cNvSpPr>
            <a:spLocks noGrp="1"/>
          </p:cNvSpPr>
          <p:nvPr>
            <p:ph idx="1"/>
          </p:nvPr>
        </p:nvSpPr>
        <p:spPr>
          <a:xfrm>
            <a:off x="1368552" y="1816481"/>
            <a:ext cx="7514191" cy="4351338"/>
          </a:xfrm>
        </p:spPr>
        <p:txBody>
          <a:bodyPr>
            <a:normAutofit/>
          </a:bodyPr>
          <a:lstStyle/>
          <a:p>
            <a:r>
              <a:rPr lang="en-US" b="1" dirty="0">
                <a:latin typeface="Quicksand" pitchFamily="2" charset="0"/>
              </a:rPr>
              <a:t>Founding event of Epidemiology</a:t>
            </a:r>
          </a:p>
          <a:p>
            <a:r>
              <a:rPr lang="en-US" b="1" dirty="0">
                <a:latin typeface="Quicksand" pitchFamily="2" charset="0"/>
              </a:rPr>
              <a:t>Sanitary Movement</a:t>
            </a:r>
          </a:p>
          <a:p>
            <a:r>
              <a:rPr lang="en-US" dirty="0">
                <a:latin typeface="Quicksand" pitchFamily="2" charset="0"/>
              </a:rPr>
              <a:t>Largest public works in recent history</a:t>
            </a:r>
          </a:p>
          <a:p>
            <a:pPr lvl="1"/>
            <a:r>
              <a:rPr lang="en-US" dirty="0">
                <a:latin typeface="Quicksand" pitchFamily="2" charset="0"/>
              </a:rPr>
              <a:t>New sewer systems (still used today)</a:t>
            </a:r>
          </a:p>
          <a:p>
            <a:pPr lvl="1"/>
            <a:r>
              <a:rPr lang="en-US" dirty="0">
                <a:latin typeface="Quicksand" pitchFamily="2" charset="0"/>
              </a:rPr>
              <a:t>Some cities entirely destroyed and rebuilt</a:t>
            </a:r>
          </a:p>
          <a:p>
            <a:r>
              <a:rPr lang="en-US" dirty="0">
                <a:latin typeface="Quicksand" pitchFamily="2" charset="0"/>
              </a:rPr>
              <a:t>London, alone:</a:t>
            </a:r>
          </a:p>
          <a:p>
            <a:pPr lvl="1"/>
            <a:r>
              <a:rPr lang="en-US" dirty="0">
                <a:latin typeface="Quicksand" pitchFamily="2" charset="0"/>
              </a:rPr>
              <a:t>13,000 miles of pipe (length of half of Earth)</a:t>
            </a:r>
          </a:p>
          <a:p>
            <a:pPr lvl="1"/>
            <a:r>
              <a:rPr lang="en-US" dirty="0">
                <a:latin typeface="Quicksand" pitchFamily="2" charset="0"/>
              </a:rPr>
              <a:t>318 million bricks</a:t>
            </a:r>
          </a:p>
          <a:p>
            <a:r>
              <a:rPr lang="en-US" dirty="0">
                <a:latin typeface="Quicksand" pitchFamily="2" charset="0"/>
              </a:rPr>
              <a:t>Chicago literally jacked up on stilts</a:t>
            </a:r>
          </a:p>
        </p:txBody>
      </p:sp>
    </p:spTree>
    <p:extLst>
      <p:ext uri="{BB962C8B-B14F-4D97-AF65-F5344CB8AC3E}">
        <p14:creationId xmlns:p14="http://schemas.microsoft.com/office/powerpoint/2010/main" val="294739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D3F8681-3BFB-4BC5-BDB0-89FA5EC9DD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11047" y="2145767"/>
            <a:ext cx="4551678" cy="2560320"/>
          </a:xfrm>
          <a:prstGeom prst="rect">
            <a:avLst/>
          </a:prstGeom>
        </p:spPr>
      </p:pic>
      <p:cxnSp>
        <p:nvCxnSpPr>
          <p:cNvPr id="37" name="Straight Connector 38">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1C08603-7E51-4BF1-A44D-CD82BB5D00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58952" y="2145767"/>
            <a:ext cx="4551678" cy="2560320"/>
          </a:xfrm>
          <a:prstGeom prst="rect">
            <a:avLst/>
          </a:prstGeom>
        </p:spPr>
      </p:pic>
      <p:cxnSp>
        <p:nvCxnSpPr>
          <p:cNvPr id="41" name="Straight Connector 40">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F933AC-4BB5-40BA-95C6-7A1001853E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240047" y="2145767"/>
            <a:ext cx="4551678" cy="2560320"/>
          </a:xfrm>
          <a:prstGeom prst="rect">
            <a:avLst/>
          </a:prstGeom>
        </p:spPr>
      </p:pic>
      <p:cxnSp>
        <p:nvCxnSpPr>
          <p:cNvPr id="43" name="Straight Connector 42">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8489988-855D-4A01-8EFC-8E7932E5CE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8124983" y="2145767"/>
            <a:ext cx="4551678" cy="2560320"/>
          </a:xfrm>
          <a:prstGeom prst="rect">
            <a:avLst/>
          </a:prstGeom>
        </p:spPr>
      </p:pic>
    </p:spTree>
    <p:extLst>
      <p:ext uri="{BB962C8B-B14F-4D97-AF65-F5344CB8AC3E}">
        <p14:creationId xmlns:p14="http://schemas.microsoft.com/office/powerpoint/2010/main" val="359795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209" y="2528752"/>
            <a:ext cx="5388042" cy="1800493"/>
          </a:xfrm>
          <a:prstGeom prst="rect">
            <a:avLst/>
          </a:prstGeom>
          <a:noFill/>
        </p:spPr>
        <p:txBody>
          <a:bodyPr wrap="square" rtlCol="0">
            <a:spAutoFit/>
          </a:bodyPr>
          <a:lstStyle/>
          <a:p>
            <a:pPr algn="r">
              <a:spcAft>
                <a:spcPts val="600"/>
              </a:spcAft>
            </a:pPr>
            <a:r>
              <a:rPr lang="en-US" sz="2400" b="1" dirty="0">
                <a:latin typeface="Quicksand" pitchFamily="2" charset="0"/>
              </a:rPr>
              <a:t>Ben Wellington</a:t>
            </a:r>
          </a:p>
          <a:p>
            <a:pPr algn="r">
              <a:spcAft>
                <a:spcPts val="600"/>
              </a:spcAft>
            </a:pPr>
            <a:r>
              <a:rPr lang="en-US" sz="2400" b="1" dirty="0">
                <a:latin typeface="Quicksand" pitchFamily="2" charset="0"/>
              </a:rPr>
              <a:t>Profession: </a:t>
            </a:r>
            <a:r>
              <a:rPr lang="en-US" sz="2400" dirty="0">
                <a:latin typeface="Quicksand" pitchFamily="2" charset="0"/>
              </a:rPr>
              <a:t>Quantitative Analyst,</a:t>
            </a:r>
          </a:p>
          <a:p>
            <a:pPr algn="r">
              <a:spcAft>
                <a:spcPts val="600"/>
              </a:spcAft>
            </a:pPr>
            <a:r>
              <a:rPr lang="en-US" sz="2400" dirty="0">
                <a:latin typeface="Quicksand" pitchFamily="2" charset="0"/>
              </a:rPr>
              <a:t>Visiting Professor (Pratt Institute)</a:t>
            </a:r>
          </a:p>
          <a:p>
            <a:pPr algn="r">
              <a:spcAft>
                <a:spcPts val="600"/>
              </a:spcAft>
            </a:pPr>
            <a:r>
              <a:rPr lang="en-US" sz="2400" b="1" dirty="0">
                <a:latin typeface="Quicksand" pitchFamily="2" charset="0"/>
              </a:rPr>
              <a:t>Founder: “</a:t>
            </a:r>
            <a:r>
              <a:rPr lang="en-US" sz="2400" dirty="0">
                <a:latin typeface="Quicksand" pitchFamily="2" charset="0"/>
              </a:rPr>
              <a:t>I Quant New York” (Blog)</a:t>
            </a:r>
          </a:p>
        </p:txBody>
      </p:sp>
      <p:pic>
        <p:nvPicPr>
          <p:cNvPr id="5" name="Content Placeholder 1">
            <a:extLst>
              <a:ext uri="{FF2B5EF4-FFF2-40B4-BE49-F238E27FC236}">
                <a16:creationId xmlns:a16="http://schemas.microsoft.com/office/drawing/2014/main" id="{CB672012-F88C-4EF4-8A10-1DD52F3A3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750" y="564355"/>
            <a:ext cx="3819525" cy="5729288"/>
          </a:xfrm>
          <a:prstGeom prst="rect">
            <a:avLst/>
          </a:prstGeom>
        </p:spPr>
      </p:pic>
    </p:spTree>
    <p:extLst>
      <p:ext uri="{BB962C8B-B14F-4D97-AF65-F5344CB8AC3E}">
        <p14:creationId xmlns:p14="http://schemas.microsoft.com/office/powerpoint/2010/main" val="227592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837A-952B-43A8-80A3-FDA87255B95E}"/>
              </a:ext>
            </a:extLst>
          </p:cNvPr>
          <p:cNvSpPr>
            <a:spLocks noGrp="1"/>
          </p:cNvSpPr>
          <p:nvPr>
            <p:ph type="title"/>
          </p:nvPr>
        </p:nvSpPr>
        <p:spPr>
          <a:xfrm>
            <a:off x="664464" y="365125"/>
            <a:ext cx="10515600" cy="1325563"/>
          </a:xfrm>
        </p:spPr>
        <p:txBody>
          <a:bodyPr/>
          <a:lstStyle/>
          <a:p>
            <a:r>
              <a:rPr lang="en-US" b="1" dirty="0">
                <a:latin typeface="Quicksand" pitchFamily="2" charset="0"/>
              </a:rPr>
              <a:t>New York City: Open Data </a:t>
            </a:r>
            <a:endParaRPr lang="en-US" dirty="0"/>
          </a:p>
        </p:txBody>
      </p:sp>
      <p:sp>
        <p:nvSpPr>
          <p:cNvPr id="3" name="Content Placeholder 2">
            <a:extLst>
              <a:ext uri="{FF2B5EF4-FFF2-40B4-BE49-F238E27FC236}">
                <a16:creationId xmlns:a16="http://schemas.microsoft.com/office/drawing/2014/main" id="{21417004-6E53-4FAD-A24E-ADC196862A63}"/>
              </a:ext>
            </a:extLst>
          </p:cNvPr>
          <p:cNvSpPr>
            <a:spLocks noGrp="1"/>
          </p:cNvSpPr>
          <p:nvPr>
            <p:ph idx="1"/>
          </p:nvPr>
        </p:nvSpPr>
        <p:spPr>
          <a:xfrm>
            <a:off x="1353312" y="2252833"/>
            <a:ext cx="9643872" cy="3960705"/>
          </a:xfrm>
        </p:spPr>
        <p:txBody>
          <a:bodyPr/>
          <a:lstStyle/>
          <a:p>
            <a:pPr>
              <a:spcBef>
                <a:spcPts val="1800"/>
              </a:spcBef>
            </a:pPr>
            <a:r>
              <a:rPr lang="en-US" b="1" dirty="0">
                <a:latin typeface="Quicksand" pitchFamily="2" charset="0"/>
              </a:rPr>
              <a:t>Before 2011, data required NYS FOIL requests</a:t>
            </a:r>
          </a:p>
          <a:p>
            <a:pPr lvl="1">
              <a:spcBef>
                <a:spcPts val="1800"/>
              </a:spcBef>
            </a:pPr>
            <a:r>
              <a:rPr lang="en-US" dirty="0">
                <a:latin typeface="Quicksand" pitchFamily="2" charset="0"/>
              </a:rPr>
              <a:t>FOIL: Freedom of Information Law</a:t>
            </a:r>
          </a:p>
          <a:p>
            <a:pPr>
              <a:spcBef>
                <a:spcPts val="1800"/>
              </a:spcBef>
            </a:pPr>
            <a:r>
              <a:rPr lang="en-US" b="1" dirty="0">
                <a:latin typeface="Quicksand" pitchFamily="2" charset="0"/>
              </a:rPr>
              <a:t>2011, Mayor Bloomberg signed “Open Data Laws”</a:t>
            </a:r>
          </a:p>
          <a:p>
            <a:pPr lvl="1">
              <a:spcBef>
                <a:spcPts val="1800"/>
              </a:spcBef>
            </a:pPr>
            <a:r>
              <a:rPr lang="en-US" dirty="0">
                <a:latin typeface="Quicksand" pitchFamily="2" charset="0"/>
              </a:rPr>
              <a:t>NYC Open Data Portal</a:t>
            </a:r>
          </a:p>
          <a:p>
            <a:pPr lvl="1">
              <a:spcBef>
                <a:spcPts val="1800"/>
              </a:spcBef>
            </a:pPr>
            <a:r>
              <a:rPr lang="en-US" dirty="0">
                <a:latin typeface="Quicksand" pitchFamily="2" charset="0"/>
              </a:rPr>
              <a:t>1,200 + datasets</a:t>
            </a:r>
          </a:p>
        </p:txBody>
      </p:sp>
    </p:spTree>
    <p:extLst>
      <p:ext uri="{BB962C8B-B14F-4D97-AF65-F5344CB8AC3E}">
        <p14:creationId xmlns:p14="http://schemas.microsoft.com/office/powerpoint/2010/main" val="269424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AC54DBD-AA60-4022-A551-60DA4D668F55}"/>
              </a:ext>
            </a:extLst>
          </p:cNvPr>
          <p:cNvSpPr>
            <a:spLocks noGrp="1"/>
          </p:cNvSpPr>
          <p:nvPr>
            <p:ph type="title"/>
          </p:nvPr>
        </p:nvSpPr>
        <p:spPr>
          <a:xfrm>
            <a:off x="303068" y="216409"/>
            <a:ext cx="9359900" cy="1469907"/>
          </a:xfrm>
        </p:spPr>
        <p:txBody>
          <a:bodyPr/>
          <a:lstStyle/>
          <a:p>
            <a:r>
              <a:rPr lang="en-US" b="1" dirty="0">
                <a:latin typeface="Quicksand" pitchFamily="2" charset="0"/>
              </a:rPr>
              <a:t>Wellington’s First Visualizations</a:t>
            </a:r>
          </a:p>
        </p:txBody>
      </p:sp>
      <p:pic>
        <p:nvPicPr>
          <p:cNvPr id="6" name="Picture 5">
            <a:extLst>
              <a:ext uri="{FF2B5EF4-FFF2-40B4-BE49-F238E27FC236}">
                <a16:creationId xmlns:a16="http://schemas.microsoft.com/office/drawing/2014/main" id="{BF49CA26-BC31-40AF-8CA9-786AECDB5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64" y="2387312"/>
            <a:ext cx="5109129" cy="3568479"/>
          </a:xfrm>
          <a:prstGeom prst="rect">
            <a:avLst/>
          </a:prstGeom>
        </p:spPr>
      </p:pic>
      <p:pic>
        <p:nvPicPr>
          <p:cNvPr id="7" name="Picture 6">
            <a:extLst>
              <a:ext uri="{FF2B5EF4-FFF2-40B4-BE49-F238E27FC236}">
                <a16:creationId xmlns:a16="http://schemas.microsoft.com/office/drawing/2014/main" id="{9F658B97-B258-457C-8E1E-32B1F84032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0071" y="2382427"/>
            <a:ext cx="5463277" cy="3573364"/>
          </a:xfrm>
          <a:prstGeom prst="rect">
            <a:avLst/>
          </a:prstGeom>
        </p:spPr>
      </p:pic>
      <p:sp>
        <p:nvSpPr>
          <p:cNvPr id="9" name="TextBox 8">
            <a:extLst>
              <a:ext uri="{FF2B5EF4-FFF2-40B4-BE49-F238E27FC236}">
                <a16:creationId xmlns:a16="http://schemas.microsoft.com/office/drawing/2014/main" id="{D2DF2220-ACBA-4096-972D-C9E38349574B}"/>
              </a:ext>
            </a:extLst>
          </p:cNvPr>
          <p:cNvSpPr txBox="1"/>
          <p:nvPr/>
        </p:nvSpPr>
        <p:spPr>
          <a:xfrm>
            <a:off x="613964" y="1925074"/>
            <a:ext cx="5109129" cy="369332"/>
          </a:xfrm>
          <a:prstGeom prst="rect">
            <a:avLst/>
          </a:prstGeom>
          <a:noFill/>
        </p:spPr>
        <p:txBody>
          <a:bodyPr wrap="square" rtlCol="0">
            <a:spAutoFit/>
          </a:bodyPr>
          <a:lstStyle/>
          <a:p>
            <a:pPr algn="ctr"/>
            <a:r>
              <a:rPr lang="en-US" b="1" dirty="0">
                <a:latin typeface="Quicksand" pitchFamily="2" charset="0"/>
              </a:rPr>
              <a:t>Cycling Injuries</a:t>
            </a:r>
          </a:p>
        </p:txBody>
      </p:sp>
      <p:sp>
        <p:nvSpPr>
          <p:cNvPr id="10" name="TextBox 9">
            <a:extLst>
              <a:ext uri="{FF2B5EF4-FFF2-40B4-BE49-F238E27FC236}">
                <a16:creationId xmlns:a16="http://schemas.microsoft.com/office/drawing/2014/main" id="{CE9FE424-7DAC-4D2C-93CA-BD9EBD6E2FE0}"/>
              </a:ext>
            </a:extLst>
          </p:cNvPr>
          <p:cNvSpPr txBox="1"/>
          <p:nvPr/>
        </p:nvSpPr>
        <p:spPr>
          <a:xfrm>
            <a:off x="5980071" y="1925074"/>
            <a:ext cx="5463277" cy="369332"/>
          </a:xfrm>
          <a:prstGeom prst="rect">
            <a:avLst/>
          </a:prstGeom>
          <a:noFill/>
        </p:spPr>
        <p:txBody>
          <a:bodyPr wrap="square" rtlCol="0">
            <a:spAutoFit/>
          </a:bodyPr>
          <a:lstStyle/>
          <a:p>
            <a:pPr algn="ctr"/>
            <a:r>
              <a:rPr lang="en-US" b="1" dirty="0">
                <a:latin typeface="Quicksand" pitchFamily="2" charset="0"/>
              </a:rPr>
              <a:t>Pharmacy Preferences</a:t>
            </a:r>
          </a:p>
        </p:txBody>
      </p:sp>
    </p:spTree>
    <p:extLst>
      <p:ext uri="{BB962C8B-B14F-4D97-AF65-F5344CB8AC3E}">
        <p14:creationId xmlns:p14="http://schemas.microsoft.com/office/powerpoint/2010/main" val="251322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D5F131-73DB-46DD-87DA-57F522314FCF}"/>
              </a:ext>
            </a:extLst>
          </p:cNvPr>
          <p:cNvSpPr>
            <a:spLocks noGrp="1"/>
          </p:cNvSpPr>
          <p:nvPr>
            <p:ph type="title"/>
          </p:nvPr>
        </p:nvSpPr>
        <p:spPr>
          <a:xfrm>
            <a:off x="715370" y="285766"/>
            <a:ext cx="9359900" cy="1469907"/>
          </a:xfrm>
        </p:spPr>
        <p:txBody>
          <a:bodyPr/>
          <a:lstStyle/>
          <a:p>
            <a:r>
              <a:rPr lang="en-US" b="1" dirty="0">
                <a:latin typeface="Quicksand" pitchFamily="2" charset="0"/>
              </a:rPr>
              <a:t>Wellington’s Hydrants</a:t>
            </a:r>
          </a:p>
        </p:txBody>
      </p:sp>
      <p:sp>
        <p:nvSpPr>
          <p:cNvPr id="9" name="Content Placeholder 2">
            <a:extLst>
              <a:ext uri="{FF2B5EF4-FFF2-40B4-BE49-F238E27FC236}">
                <a16:creationId xmlns:a16="http://schemas.microsoft.com/office/drawing/2014/main" id="{95C3B782-B1F1-4750-94C4-84DFB21B1BAA}"/>
              </a:ext>
            </a:extLst>
          </p:cNvPr>
          <p:cNvSpPr>
            <a:spLocks noGrp="1"/>
          </p:cNvSpPr>
          <p:nvPr>
            <p:ph idx="1"/>
          </p:nvPr>
        </p:nvSpPr>
        <p:spPr>
          <a:xfrm>
            <a:off x="1671013" y="1755673"/>
            <a:ext cx="8849974" cy="4300715"/>
          </a:xfrm>
        </p:spPr>
        <p:txBody>
          <a:bodyPr>
            <a:normAutofit/>
          </a:bodyPr>
          <a:lstStyle/>
          <a:p>
            <a:pPr>
              <a:lnSpc>
                <a:spcPct val="150000"/>
              </a:lnSpc>
            </a:pPr>
            <a:r>
              <a:rPr lang="en-US" dirty="0">
                <a:latin typeface="Quicksand" pitchFamily="2" charset="0"/>
              </a:rPr>
              <a:t>Explored data on the most-ticketed fire hydrants</a:t>
            </a:r>
          </a:p>
          <a:p>
            <a:pPr>
              <a:lnSpc>
                <a:spcPct val="150000"/>
              </a:lnSpc>
            </a:pPr>
            <a:r>
              <a:rPr lang="en-US" dirty="0">
                <a:latin typeface="Quicksand" pitchFamily="2" charset="0"/>
              </a:rPr>
              <a:t>Two “honey pots” in Lower East Side</a:t>
            </a:r>
          </a:p>
          <a:p>
            <a:pPr>
              <a:lnSpc>
                <a:spcPct val="150000"/>
              </a:lnSpc>
            </a:pPr>
            <a:r>
              <a:rPr lang="en-US" dirty="0">
                <a:latin typeface="Quicksand" pitchFamily="2" charset="0"/>
              </a:rPr>
              <a:t>Gross income of $55,000 / year:</a:t>
            </a:r>
          </a:p>
          <a:p>
            <a:pPr lvl="1">
              <a:lnSpc>
                <a:spcPct val="150000"/>
              </a:lnSpc>
            </a:pPr>
            <a:r>
              <a:rPr lang="en-US" dirty="0">
                <a:latin typeface="Quicksand" pitchFamily="2" charset="0"/>
              </a:rPr>
              <a:t>$33,000 / year</a:t>
            </a:r>
          </a:p>
          <a:p>
            <a:pPr lvl="1">
              <a:lnSpc>
                <a:spcPct val="150000"/>
              </a:lnSpc>
            </a:pPr>
            <a:r>
              <a:rPr lang="en-US" dirty="0">
                <a:latin typeface="Quicksand" pitchFamily="2" charset="0"/>
              </a:rPr>
              <a:t>$25,000 / year</a:t>
            </a:r>
          </a:p>
          <a:p>
            <a:pPr>
              <a:lnSpc>
                <a:spcPct val="150000"/>
              </a:lnSpc>
            </a:pPr>
            <a:r>
              <a:rPr lang="en-US" dirty="0">
                <a:latin typeface="Quicksand" pitchFamily="2" charset="0"/>
              </a:rPr>
              <a:t>And so he needed to develop his story…</a:t>
            </a:r>
          </a:p>
        </p:txBody>
      </p:sp>
    </p:spTree>
    <p:extLst>
      <p:ext uri="{BB962C8B-B14F-4D97-AF65-F5344CB8AC3E}">
        <p14:creationId xmlns:p14="http://schemas.microsoft.com/office/powerpoint/2010/main" val="384859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A766E1-D0EE-48CA-B000-299DE7C81CE1}"/>
              </a:ext>
            </a:extLst>
          </p:cNvPr>
          <p:cNvPicPr>
            <a:picLocks noChangeAspect="1"/>
          </p:cNvPicPr>
          <p:nvPr/>
        </p:nvPicPr>
        <p:blipFill>
          <a:blip r:embed="rId3"/>
          <a:stretch>
            <a:fillRect/>
          </a:stretch>
        </p:blipFill>
        <p:spPr>
          <a:xfrm>
            <a:off x="766082" y="581025"/>
            <a:ext cx="4295775" cy="5695950"/>
          </a:xfrm>
          <a:prstGeom prst="rect">
            <a:avLst/>
          </a:prstGeom>
        </p:spPr>
      </p:pic>
      <p:pic>
        <p:nvPicPr>
          <p:cNvPr id="8" name="Picture 7">
            <a:extLst>
              <a:ext uri="{FF2B5EF4-FFF2-40B4-BE49-F238E27FC236}">
                <a16:creationId xmlns:a16="http://schemas.microsoft.com/office/drawing/2014/main" id="{2F1D9163-D8E8-4F1B-9B66-62AF63947997}"/>
              </a:ext>
            </a:extLst>
          </p:cNvPr>
          <p:cNvPicPr>
            <a:picLocks noChangeAspect="1"/>
          </p:cNvPicPr>
          <p:nvPr/>
        </p:nvPicPr>
        <p:blipFill>
          <a:blip r:embed="rId4"/>
          <a:stretch>
            <a:fillRect/>
          </a:stretch>
        </p:blipFill>
        <p:spPr>
          <a:xfrm>
            <a:off x="5577568" y="581025"/>
            <a:ext cx="5848350" cy="5734050"/>
          </a:xfrm>
          <a:prstGeom prst="rect">
            <a:avLst/>
          </a:prstGeom>
        </p:spPr>
      </p:pic>
    </p:spTree>
    <p:extLst>
      <p:ext uri="{BB962C8B-B14F-4D97-AF65-F5344CB8AC3E}">
        <p14:creationId xmlns:p14="http://schemas.microsoft.com/office/powerpoint/2010/main" val="257024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655539" y="356933"/>
            <a:ext cx="9555261" cy="1325563"/>
          </a:xfrm>
        </p:spPr>
        <p:txBody>
          <a:bodyPr/>
          <a:lstStyle/>
          <a:p>
            <a:r>
              <a:rPr lang="en-US" b="1" dirty="0">
                <a:latin typeface="Quicksand" pitchFamily="2" charset="0"/>
              </a:rPr>
              <a:t>Contents</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2209800" y="1682496"/>
            <a:ext cx="8399471" cy="41513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Introduction: </a:t>
            </a:r>
            <a:r>
              <a:rPr lang="en-US" sz="3200" dirty="0">
                <a:latin typeface="Quicksand" pitchFamily="2" charset="0"/>
              </a:rPr>
              <a:t>Pumps &amp; Hydrants</a:t>
            </a:r>
            <a:endParaRPr lang="en-US" sz="3200" b="1" dirty="0">
              <a:latin typeface="Quicksand" pitchFamily="2" charset="0"/>
            </a:endParaRP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Law I: </a:t>
            </a:r>
            <a:r>
              <a:rPr lang="en-US" sz="3200" dirty="0">
                <a:latin typeface="Quicksand" pitchFamily="2" charset="0"/>
              </a:rPr>
              <a:t>You are already an expert</a:t>
            </a: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Law II: </a:t>
            </a:r>
            <a:r>
              <a:rPr lang="en-US" sz="3200" dirty="0">
                <a:latin typeface="Quicksand" pitchFamily="2" charset="0"/>
              </a:rPr>
              <a:t>You are always persuading</a:t>
            </a:r>
            <a:endParaRPr lang="en-US" sz="3200" b="1" dirty="0">
              <a:latin typeface="Quicksand" pitchFamily="2" charset="0"/>
            </a:endParaRP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Law III: </a:t>
            </a:r>
            <a:r>
              <a:rPr lang="en-US" sz="3200" dirty="0">
                <a:latin typeface="Quicksand" pitchFamily="2" charset="0"/>
              </a:rPr>
              <a:t>Respect your audience</a:t>
            </a: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Demo?</a:t>
            </a:r>
          </a:p>
          <a:p>
            <a:pPr marL="514350" indent="-514350">
              <a:lnSpc>
                <a:spcPct val="150000"/>
              </a:lnSpc>
              <a:buFont typeface="+mj-lt"/>
              <a:buAutoNum type="arabicPeriod"/>
            </a:pPr>
            <a:r>
              <a:rPr lang="en-US" sz="3200" b="1" dirty="0">
                <a:solidFill>
                  <a:schemeClr val="tx1">
                    <a:lumMod val="50000"/>
                    <a:lumOff val="50000"/>
                  </a:schemeClr>
                </a:solidFill>
                <a:latin typeface="Quicksand" pitchFamily="2" charset="0"/>
              </a:rPr>
              <a:t>Questions</a:t>
            </a:r>
            <a:endParaRPr lang="en-US" sz="3200" b="1" dirty="0">
              <a:latin typeface="Quicksand" pitchFamily="2" charset="0"/>
            </a:endParaRPr>
          </a:p>
        </p:txBody>
      </p:sp>
    </p:spTree>
    <p:extLst>
      <p:ext uri="{BB962C8B-B14F-4D97-AF65-F5344CB8AC3E}">
        <p14:creationId xmlns:p14="http://schemas.microsoft.com/office/powerpoint/2010/main" val="216046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
            <a:extLst>
              <a:ext uri="{FF2B5EF4-FFF2-40B4-BE49-F238E27FC236}">
                <a16:creationId xmlns:a16="http://schemas.microsoft.com/office/drawing/2014/main" id="{AFA63F1E-187E-49D6-A237-5856E327F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339" y="564356"/>
            <a:ext cx="8409321" cy="5729288"/>
          </a:xfrm>
        </p:spPr>
      </p:pic>
    </p:spTree>
    <p:extLst>
      <p:ext uri="{BB962C8B-B14F-4D97-AF65-F5344CB8AC3E}">
        <p14:creationId xmlns:p14="http://schemas.microsoft.com/office/powerpoint/2010/main" val="154136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8D6BA811-FE40-4682-813F-2E104FB32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19" y="1277415"/>
            <a:ext cx="9537761" cy="4303169"/>
          </a:xfrm>
          <a:prstGeom prst="rect">
            <a:avLst/>
          </a:prstGeom>
        </p:spPr>
      </p:pic>
    </p:spTree>
    <p:extLst>
      <p:ext uri="{BB962C8B-B14F-4D97-AF65-F5344CB8AC3E}">
        <p14:creationId xmlns:p14="http://schemas.microsoft.com/office/powerpoint/2010/main" val="379217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a:extLst>
              <a:ext uri="{FF2B5EF4-FFF2-40B4-BE49-F238E27FC236}">
                <a16:creationId xmlns:a16="http://schemas.microsoft.com/office/drawing/2014/main" id="{3CDD21C8-63DC-4B80-B075-18BAA8605E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50" y="602310"/>
            <a:ext cx="9359900" cy="5653379"/>
          </a:xfrm>
        </p:spPr>
      </p:pic>
    </p:spTree>
    <p:extLst>
      <p:ext uri="{BB962C8B-B14F-4D97-AF65-F5344CB8AC3E}">
        <p14:creationId xmlns:p14="http://schemas.microsoft.com/office/powerpoint/2010/main" val="180081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4DFCB4-4A34-4331-802A-A7936B0CF041}"/>
              </a:ext>
            </a:extLst>
          </p:cNvPr>
          <p:cNvSpPr>
            <a:spLocks noGrp="1"/>
          </p:cNvSpPr>
          <p:nvPr>
            <p:ph type="title"/>
          </p:nvPr>
        </p:nvSpPr>
        <p:spPr>
          <a:xfrm>
            <a:off x="658483" y="502920"/>
            <a:ext cx="8842133" cy="1151290"/>
          </a:xfrm>
        </p:spPr>
        <p:txBody>
          <a:bodyPr/>
          <a:lstStyle/>
          <a:p>
            <a:r>
              <a:rPr lang="en-US" b="1" dirty="0">
                <a:latin typeface="Quicksand" pitchFamily="2" charset="0"/>
              </a:rPr>
              <a:t>Public Response to Hydrants</a:t>
            </a:r>
          </a:p>
        </p:txBody>
      </p:sp>
      <p:sp>
        <p:nvSpPr>
          <p:cNvPr id="6" name="Content Placeholder 2">
            <a:extLst>
              <a:ext uri="{FF2B5EF4-FFF2-40B4-BE49-F238E27FC236}">
                <a16:creationId xmlns:a16="http://schemas.microsoft.com/office/drawing/2014/main" id="{E4EF0518-FE07-455C-9919-09D03B036290}"/>
              </a:ext>
            </a:extLst>
          </p:cNvPr>
          <p:cNvSpPr txBox="1">
            <a:spLocks/>
          </p:cNvSpPr>
          <p:nvPr/>
        </p:nvSpPr>
        <p:spPr>
          <a:xfrm>
            <a:off x="434108" y="2142423"/>
            <a:ext cx="9401788" cy="2316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spcBef>
                <a:spcPts val="3000"/>
              </a:spcBef>
              <a:buFont typeface="+mj-lt"/>
              <a:buAutoNum type="arabicPeriod"/>
            </a:pPr>
            <a:r>
              <a:rPr lang="en-US" sz="2800" dirty="0">
                <a:latin typeface="Quicksand" pitchFamily="2" charset="0"/>
              </a:rPr>
              <a:t>Public outcry; infamous among data circles</a:t>
            </a:r>
          </a:p>
          <a:p>
            <a:pPr marL="1428750" lvl="2" indent="-514350">
              <a:spcBef>
                <a:spcPts val="3000"/>
              </a:spcBef>
              <a:buFont typeface="+mj-lt"/>
              <a:buAutoNum type="arabicPeriod"/>
            </a:pPr>
            <a:r>
              <a:rPr lang="en-US" sz="2800" dirty="0">
                <a:latin typeface="Quicksand" pitchFamily="2" charset="0"/>
              </a:rPr>
              <a:t>Article upon article on “Honey Pot” hydrants</a:t>
            </a:r>
          </a:p>
          <a:p>
            <a:pPr marL="1428750" lvl="2" indent="-514350">
              <a:spcBef>
                <a:spcPts val="3000"/>
              </a:spcBef>
              <a:buFont typeface="+mj-lt"/>
              <a:buAutoNum type="arabicPeriod"/>
            </a:pPr>
            <a:r>
              <a:rPr lang="en-US" sz="2800" dirty="0">
                <a:latin typeface="Quicksand" pitchFamily="2" charset="0"/>
              </a:rPr>
              <a:t>Department of Transportation:</a:t>
            </a:r>
          </a:p>
        </p:txBody>
      </p:sp>
      <p:sp>
        <p:nvSpPr>
          <p:cNvPr id="4" name="Content Placeholder 2">
            <a:extLst>
              <a:ext uri="{FF2B5EF4-FFF2-40B4-BE49-F238E27FC236}">
                <a16:creationId xmlns:a16="http://schemas.microsoft.com/office/drawing/2014/main" id="{60FF6C66-862E-48F1-8886-38CE00A8DC82}"/>
              </a:ext>
            </a:extLst>
          </p:cNvPr>
          <p:cNvSpPr txBox="1">
            <a:spLocks/>
          </p:cNvSpPr>
          <p:nvPr/>
        </p:nvSpPr>
        <p:spPr>
          <a:xfrm>
            <a:off x="2356104" y="4856318"/>
            <a:ext cx="7479792" cy="1498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3000"/>
              </a:spcBef>
              <a:buFont typeface="Arial" panose="020B0604020202020204" pitchFamily="34" charset="0"/>
              <a:buNone/>
            </a:pPr>
            <a:r>
              <a:rPr lang="en-US" sz="2400" b="1" dirty="0">
                <a:latin typeface="Quicksand" pitchFamily="2" charset="0"/>
              </a:rPr>
              <a:t>“While DOT has not received any complaints about this location, we will review the roadway markings and make the appropriate alterations.”</a:t>
            </a:r>
          </a:p>
        </p:txBody>
      </p:sp>
    </p:spTree>
    <p:extLst>
      <p:ext uri="{BB962C8B-B14F-4D97-AF65-F5344CB8AC3E}">
        <p14:creationId xmlns:p14="http://schemas.microsoft.com/office/powerpoint/2010/main" val="899548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973E85-C2A6-4E02-AD7F-2E0F756FE969}"/>
              </a:ext>
            </a:extLst>
          </p:cNvPr>
          <p:cNvSpPr/>
          <p:nvPr/>
        </p:nvSpPr>
        <p:spPr>
          <a:xfrm>
            <a:off x="1039678" y="2090172"/>
            <a:ext cx="10112644" cy="2677656"/>
          </a:xfrm>
          <a:prstGeom prst="rect">
            <a:avLst/>
          </a:prstGeom>
        </p:spPr>
        <p:txBody>
          <a:bodyPr wrap="square">
            <a:spAutoFit/>
          </a:bodyPr>
          <a:lstStyle/>
          <a:p>
            <a:r>
              <a:rPr lang="en-US" sz="2400" dirty="0">
                <a:latin typeface="Quicksand" pitchFamily="2" charset="0"/>
              </a:rPr>
              <a:t>“I thought to myself: </a:t>
            </a:r>
            <a:r>
              <a:rPr lang="en-US" sz="2400" b="1" dirty="0">
                <a:latin typeface="Quicksand" pitchFamily="2" charset="0"/>
              </a:rPr>
              <a:t>‘You know, typical government response’…</a:t>
            </a:r>
          </a:p>
          <a:p>
            <a:endParaRPr lang="en-US" sz="2400" b="1" dirty="0">
              <a:latin typeface="Quicksand" pitchFamily="2" charset="0"/>
            </a:endParaRPr>
          </a:p>
          <a:p>
            <a:r>
              <a:rPr lang="en-US" sz="2400" dirty="0">
                <a:latin typeface="Quicksand" pitchFamily="2" charset="0"/>
              </a:rPr>
              <a:t>…moved on with my life.</a:t>
            </a:r>
          </a:p>
          <a:p>
            <a:endParaRPr lang="en-US" sz="2400" b="1" dirty="0">
              <a:latin typeface="Quicksand" pitchFamily="2" charset="0"/>
            </a:endParaRPr>
          </a:p>
          <a:p>
            <a:r>
              <a:rPr lang="en-US" sz="2400" b="1" dirty="0">
                <a:latin typeface="Quicksand" pitchFamily="2" charset="0"/>
              </a:rPr>
              <a:t>But then, a few weeks later, something incredible happened…”</a:t>
            </a:r>
          </a:p>
          <a:p>
            <a:endParaRPr lang="en-US" sz="2400" dirty="0">
              <a:latin typeface="Quicksand" pitchFamily="2" charset="0"/>
            </a:endParaRPr>
          </a:p>
          <a:p>
            <a:pPr algn="r"/>
            <a:r>
              <a:rPr lang="en-US" sz="2400" dirty="0">
                <a:latin typeface="Quicksand" pitchFamily="2" charset="0"/>
              </a:rPr>
              <a:t>- Ben Wellington, </a:t>
            </a:r>
            <a:r>
              <a:rPr lang="en-US" sz="2400" dirty="0" err="1">
                <a:latin typeface="Quicksand" pitchFamily="2" charset="0"/>
              </a:rPr>
              <a:t>TEDxNewYork</a:t>
            </a:r>
            <a:endParaRPr lang="en-US" sz="2400" dirty="0">
              <a:latin typeface="Quicksand" pitchFamily="2" charset="0"/>
            </a:endParaRPr>
          </a:p>
        </p:txBody>
      </p:sp>
    </p:spTree>
    <p:extLst>
      <p:ext uri="{BB962C8B-B14F-4D97-AF65-F5344CB8AC3E}">
        <p14:creationId xmlns:p14="http://schemas.microsoft.com/office/powerpoint/2010/main" val="2391244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a:extLst>
              <a:ext uri="{FF2B5EF4-FFF2-40B4-BE49-F238E27FC236}">
                <a16:creationId xmlns:a16="http://schemas.microsoft.com/office/drawing/2014/main" id="{31AED953-7E7B-4EEC-A199-A7375AF93F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664" y="1444422"/>
            <a:ext cx="6648670" cy="4986503"/>
          </a:xfrm>
        </p:spPr>
      </p:pic>
      <p:sp>
        <p:nvSpPr>
          <p:cNvPr id="5" name="TextBox 4">
            <a:extLst>
              <a:ext uri="{FF2B5EF4-FFF2-40B4-BE49-F238E27FC236}">
                <a16:creationId xmlns:a16="http://schemas.microsoft.com/office/drawing/2014/main" id="{BC70BC4C-6A68-40E5-B930-274C160738B9}"/>
              </a:ext>
            </a:extLst>
          </p:cNvPr>
          <p:cNvSpPr txBox="1"/>
          <p:nvPr/>
        </p:nvSpPr>
        <p:spPr>
          <a:xfrm>
            <a:off x="1844565" y="562877"/>
            <a:ext cx="8502869" cy="584775"/>
          </a:xfrm>
          <a:prstGeom prst="rect">
            <a:avLst/>
          </a:prstGeom>
          <a:noFill/>
        </p:spPr>
        <p:txBody>
          <a:bodyPr wrap="square" rtlCol="0">
            <a:spAutoFit/>
          </a:bodyPr>
          <a:lstStyle/>
          <a:p>
            <a:pPr algn="ctr"/>
            <a:r>
              <a:rPr lang="en-US" sz="3200" dirty="0">
                <a:latin typeface="Quicksand" pitchFamily="2" charset="0"/>
              </a:rPr>
              <a:t>“…they </a:t>
            </a:r>
            <a:r>
              <a:rPr lang="en-US" sz="3200" b="1" dirty="0">
                <a:latin typeface="Quicksand" pitchFamily="2" charset="0"/>
              </a:rPr>
              <a:t>repainted the spot.”</a:t>
            </a:r>
          </a:p>
        </p:txBody>
      </p:sp>
    </p:spTree>
    <p:extLst>
      <p:ext uri="{BB962C8B-B14F-4D97-AF65-F5344CB8AC3E}">
        <p14:creationId xmlns:p14="http://schemas.microsoft.com/office/powerpoint/2010/main" val="96102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DED175-2CC8-4892-91FD-40AF2D934383}"/>
              </a:ext>
            </a:extLst>
          </p:cNvPr>
          <p:cNvSpPr/>
          <p:nvPr/>
        </p:nvSpPr>
        <p:spPr>
          <a:xfrm>
            <a:off x="405897" y="2426418"/>
            <a:ext cx="11380205" cy="2005164"/>
          </a:xfrm>
          <a:prstGeom prst="rect">
            <a:avLst/>
          </a:prstGeom>
        </p:spPr>
        <p:txBody>
          <a:bodyPr wrap="square">
            <a:spAutoFit/>
          </a:bodyPr>
          <a:lstStyle/>
          <a:p>
            <a:pPr algn="ctr">
              <a:lnSpc>
                <a:spcPct val="150000"/>
              </a:lnSpc>
            </a:pPr>
            <a:r>
              <a:rPr lang="en-US" sz="4400" dirty="0">
                <a:latin typeface="Quicksand" pitchFamily="2" charset="0"/>
              </a:rPr>
              <a:t>“…and for a second, </a:t>
            </a:r>
          </a:p>
          <a:p>
            <a:pPr algn="ctr">
              <a:lnSpc>
                <a:spcPct val="150000"/>
              </a:lnSpc>
            </a:pPr>
            <a:r>
              <a:rPr lang="en-US" sz="4400" b="1" dirty="0">
                <a:latin typeface="Quicksand" pitchFamily="2" charset="0"/>
              </a:rPr>
              <a:t>I thought I saw the future of open data.”</a:t>
            </a:r>
          </a:p>
        </p:txBody>
      </p:sp>
    </p:spTree>
    <p:extLst>
      <p:ext uri="{BB962C8B-B14F-4D97-AF65-F5344CB8AC3E}">
        <p14:creationId xmlns:p14="http://schemas.microsoft.com/office/powerpoint/2010/main" val="246689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b="1" dirty="0">
                <a:latin typeface="Quicksand" pitchFamily="2" charset="0"/>
              </a:rPr>
              <a:t>Why Were Snow &amp; Wellington So Effective?</a:t>
            </a:r>
          </a:p>
        </p:txBody>
      </p:sp>
      <p:sp>
        <p:nvSpPr>
          <p:cNvPr id="3" name="Content Placeholder 2"/>
          <p:cNvSpPr>
            <a:spLocks noGrp="1"/>
          </p:cNvSpPr>
          <p:nvPr>
            <p:ph idx="1"/>
          </p:nvPr>
        </p:nvSpPr>
        <p:spPr>
          <a:xfrm>
            <a:off x="5728558" y="1131754"/>
            <a:ext cx="5552090" cy="4741483"/>
          </a:xfrm>
        </p:spPr>
        <p:txBody>
          <a:bodyPr anchor="ctr"/>
          <a:lstStyle/>
          <a:p>
            <a:pPr>
              <a:lnSpc>
                <a:spcPct val="200000"/>
              </a:lnSpc>
            </a:pPr>
            <a:r>
              <a:rPr lang="en-US" dirty="0">
                <a:latin typeface="Quicksand" pitchFamily="2" charset="0"/>
              </a:rPr>
              <a:t>Robust, </a:t>
            </a:r>
            <a:r>
              <a:rPr lang="en-US" b="1" dirty="0">
                <a:latin typeface="Quicksand" pitchFamily="2" charset="0"/>
              </a:rPr>
              <a:t>sound data</a:t>
            </a:r>
          </a:p>
          <a:p>
            <a:pPr>
              <a:lnSpc>
                <a:spcPct val="200000"/>
              </a:lnSpc>
            </a:pPr>
            <a:r>
              <a:rPr lang="en-US" dirty="0">
                <a:latin typeface="Quicksand" pitchFamily="2" charset="0"/>
              </a:rPr>
              <a:t>Strong, </a:t>
            </a:r>
            <a:r>
              <a:rPr lang="en-US" b="1" dirty="0">
                <a:latin typeface="Quicksand" pitchFamily="2" charset="0"/>
              </a:rPr>
              <a:t>compelling narrative</a:t>
            </a:r>
          </a:p>
          <a:p>
            <a:pPr>
              <a:lnSpc>
                <a:spcPct val="200000"/>
              </a:lnSpc>
            </a:pPr>
            <a:r>
              <a:rPr lang="en-US" dirty="0">
                <a:latin typeface="Quicksand" pitchFamily="2" charset="0"/>
              </a:rPr>
              <a:t>Clean, </a:t>
            </a:r>
            <a:r>
              <a:rPr lang="en-US" b="1" dirty="0">
                <a:latin typeface="Quicksand" pitchFamily="2" charset="0"/>
              </a:rPr>
              <a:t>intuitive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38" y="1835620"/>
            <a:ext cx="4383698" cy="4037617"/>
          </a:xfrm>
          <a:prstGeom prst="rect">
            <a:avLst/>
          </a:prstGeom>
        </p:spPr>
      </p:pic>
      <p:sp>
        <p:nvSpPr>
          <p:cNvPr id="5" name="Content Placeholder 2">
            <a:extLst>
              <a:ext uri="{FF2B5EF4-FFF2-40B4-BE49-F238E27FC236}">
                <a16:creationId xmlns:a16="http://schemas.microsoft.com/office/drawing/2014/main" id="{66C96150-9812-469F-B84D-067B9E19B467}"/>
              </a:ext>
            </a:extLst>
          </p:cNvPr>
          <p:cNvSpPr txBox="1">
            <a:spLocks/>
          </p:cNvSpPr>
          <p:nvPr/>
        </p:nvSpPr>
        <p:spPr>
          <a:xfrm>
            <a:off x="6607841" y="6207673"/>
            <a:ext cx="5408532" cy="432193"/>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lang="en-US" sz="1000" dirty="0">
                <a:latin typeface="Quicksand" pitchFamily="2" charset="0"/>
              </a:rPr>
              <a:t>Source: Dykes, Brent (2016). “Data Storytelling: The Essential Data Science Skill Everyone Needs”</a:t>
            </a:r>
          </a:p>
        </p:txBody>
      </p:sp>
    </p:spTree>
    <p:extLst>
      <p:ext uri="{BB962C8B-B14F-4D97-AF65-F5344CB8AC3E}">
        <p14:creationId xmlns:p14="http://schemas.microsoft.com/office/powerpoint/2010/main" val="4126467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1229909" y="1069848"/>
            <a:ext cx="9732181" cy="4058601"/>
          </a:xfrm>
        </p:spPr>
        <p:txBody>
          <a:bodyPr>
            <a:normAutofit/>
          </a:bodyPr>
          <a:lstStyle/>
          <a:p>
            <a:r>
              <a:rPr lang="en-US" sz="3000" b="1" dirty="0">
                <a:latin typeface="Quicksand" pitchFamily="2" charset="0"/>
              </a:rPr>
              <a:t>The next visualization shows the following data:</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2000" b="1" dirty="0">
                <a:solidFill>
                  <a:schemeClr val="bg1">
                    <a:lumMod val="50000"/>
                  </a:schemeClr>
                </a:solidFill>
                <a:latin typeface="Quicksand" pitchFamily="2" charset="0"/>
              </a:rPr>
              <a:t>Median Household Income by Family Size</a:t>
            </a:r>
            <a:br>
              <a:rPr lang="en-US" sz="2000" b="1" dirty="0">
                <a:latin typeface="Quicksand" pitchFamily="2" charset="0"/>
              </a:rPr>
            </a:br>
            <a:r>
              <a:rPr lang="en-US" sz="2000" b="1" dirty="0">
                <a:latin typeface="Quicksand" pitchFamily="2" charset="0"/>
              </a:rPr>
              <a:t>	</a:t>
            </a:r>
            <a:r>
              <a:rPr lang="en-US" sz="2000" dirty="0">
                <a:solidFill>
                  <a:schemeClr val="bg1">
                    <a:lumMod val="50000"/>
                  </a:schemeClr>
                </a:solidFill>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b="1"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3000" b="1" dirty="0">
                <a:solidFill>
                  <a:schemeClr val="bg1">
                    <a:lumMod val="50000"/>
                  </a:schemeClr>
                </a:solidFill>
                <a:latin typeface="Quicksand" pitchFamily="2" charset="0"/>
              </a:rPr>
              <a:t>Which two family sizes have </a:t>
            </a:r>
            <a:br>
              <a:rPr lang="en-US" sz="3000" b="1" dirty="0">
                <a:solidFill>
                  <a:schemeClr val="bg1">
                    <a:lumMod val="50000"/>
                  </a:schemeClr>
                </a:solidFill>
                <a:latin typeface="Quicksand" pitchFamily="2" charset="0"/>
              </a:rPr>
            </a:br>
            <a:r>
              <a:rPr lang="en-US" sz="3000" b="1" dirty="0">
                <a:solidFill>
                  <a:schemeClr val="bg1">
                    <a:lumMod val="50000"/>
                  </a:schemeClr>
                </a:solidFill>
                <a:latin typeface="Quicksand" pitchFamily="2" charset="0"/>
              </a:rPr>
              <a:t>	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164958" y="6050919"/>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65780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23FCC-7603-4225-89FB-AFE08CA96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809625"/>
            <a:ext cx="11753850" cy="5238750"/>
          </a:xfrm>
          <a:prstGeom prst="rect">
            <a:avLst/>
          </a:prstGeom>
        </p:spPr>
      </p:pic>
    </p:spTree>
    <p:extLst>
      <p:ext uri="{BB962C8B-B14F-4D97-AF65-F5344CB8AC3E}">
        <p14:creationId xmlns:p14="http://schemas.microsoft.com/office/powerpoint/2010/main" val="3427427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1153" y="2419185"/>
            <a:ext cx="4659851" cy="2862322"/>
          </a:xfrm>
          <a:prstGeom prst="rect">
            <a:avLst/>
          </a:prstGeom>
          <a:noFill/>
        </p:spPr>
        <p:txBody>
          <a:bodyPr wrap="square" rtlCol="0">
            <a:spAutoFit/>
          </a:bodyPr>
          <a:lstStyle/>
          <a:p>
            <a:pPr algn="r">
              <a:spcAft>
                <a:spcPts val="1800"/>
              </a:spcAft>
            </a:pPr>
            <a:r>
              <a:rPr lang="en-US" sz="2400" b="1" dirty="0">
                <a:latin typeface="Quicksand" pitchFamily="2" charset="0"/>
              </a:rPr>
              <a:t>Jon Snow ( Aegon Targaryen )</a:t>
            </a:r>
          </a:p>
          <a:p>
            <a:pPr algn="r">
              <a:spcAft>
                <a:spcPts val="1800"/>
              </a:spcAft>
            </a:pPr>
            <a:r>
              <a:rPr lang="en-US" sz="2400" b="1" dirty="0">
                <a:latin typeface="Quicksand" pitchFamily="2" charset="0"/>
              </a:rPr>
              <a:t>Titles: </a:t>
            </a:r>
            <a:r>
              <a:rPr lang="en-US" sz="2400" dirty="0">
                <a:latin typeface="Quicksand" pitchFamily="2" charset="0"/>
              </a:rPr>
              <a:t>Warden of the North</a:t>
            </a:r>
          </a:p>
          <a:p>
            <a:pPr algn="r">
              <a:spcAft>
                <a:spcPts val="1800"/>
              </a:spcAft>
            </a:pPr>
            <a:r>
              <a:rPr lang="en-US" sz="2400" dirty="0">
                <a:latin typeface="Quicksand" pitchFamily="2" charset="0"/>
              </a:rPr>
              <a:t>King in the North</a:t>
            </a:r>
          </a:p>
          <a:p>
            <a:pPr algn="r">
              <a:spcAft>
                <a:spcPts val="1800"/>
              </a:spcAft>
            </a:pPr>
            <a:r>
              <a:rPr lang="en-US" sz="2400" dirty="0">
                <a:latin typeface="Quicksand" pitchFamily="2" charset="0"/>
              </a:rPr>
              <a:t>Lord Commander</a:t>
            </a:r>
          </a:p>
          <a:p>
            <a:pPr algn="r">
              <a:spcAft>
                <a:spcPts val="1800"/>
              </a:spcAft>
            </a:pPr>
            <a:r>
              <a:rPr lang="en-US" sz="2400" b="1" dirty="0">
                <a:latin typeface="Quicksand" pitchFamily="2" charset="0"/>
              </a:rPr>
              <a:t>Reference: </a:t>
            </a:r>
            <a:r>
              <a:rPr lang="en-US" sz="2400" dirty="0">
                <a:latin typeface="Quicksand" pitchFamily="2" charset="0"/>
              </a:rPr>
              <a:t>Game of Thrones</a:t>
            </a:r>
            <a:endParaRPr lang="en-US" sz="2400" b="1" dirty="0">
              <a:latin typeface="Quicksand" pitchFamily="2"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3640" y="622300"/>
            <a:ext cx="3735780" cy="5613400"/>
          </a:xfrm>
        </p:spPr>
      </p:pic>
      <p:sp>
        <p:nvSpPr>
          <p:cNvPr id="2" name="TextBox 1"/>
          <p:cNvSpPr txBox="1"/>
          <p:nvPr/>
        </p:nvSpPr>
        <p:spPr>
          <a:xfrm>
            <a:off x="2634713" y="2492758"/>
            <a:ext cx="2688956" cy="369332"/>
          </a:xfrm>
          <a:prstGeom prst="rect">
            <a:avLst/>
          </a:prstGeom>
          <a:solidFill>
            <a:schemeClr val="tx1"/>
          </a:solidFill>
        </p:spPr>
        <p:txBody>
          <a:bodyPr wrap="square" rtlCol="0">
            <a:spAutoFit/>
          </a:bodyPr>
          <a:lstStyle/>
          <a:p>
            <a:pPr algn="ctr"/>
            <a:r>
              <a:rPr lang="en-US" dirty="0">
                <a:solidFill>
                  <a:schemeClr val="bg1"/>
                </a:solidFill>
                <a:latin typeface="Quicksand" pitchFamily="2" charset="0"/>
              </a:rPr>
              <a:t>SPOILER</a:t>
            </a:r>
          </a:p>
        </p:txBody>
      </p:sp>
    </p:spTree>
    <p:extLst>
      <p:ext uri="{BB962C8B-B14F-4D97-AF65-F5344CB8AC3E}">
        <p14:creationId xmlns:p14="http://schemas.microsoft.com/office/powerpoint/2010/main" val="4248017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1229909" y="1069848"/>
            <a:ext cx="9732181" cy="4058601"/>
          </a:xfrm>
        </p:spPr>
        <p:txBody>
          <a:bodyPr>
            <a:normAutofit/>
          </a:bodyPr>
          <a:lstStyle/>
          <a:p>
            <a:r>
              <a:rPr lang="en-US" sz="3000" b="1" dirty="0">
                <a:latin typeface="Quicksand" pitchFamily="2" charset="0"/>
              </a:rPr>
              <a:t>The next visualization shows the same data:</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2000" b="1" dirty="0">
                <a:solidFill>
                  <a:schemeClr val="bg1">
                    <a:lumMod val="50000"/>
                  </a:schemeClr>
                </a:solidFill>
                <a:latin typeface="Quicksand" pitchFamily="2" charset="0"/>
              </a:rPr>
              <a:t>Median Household Income by Family Size</a:t>
            </a:r>
            <a:br>
              <a:rPr lang="en-US" sz="2000" b="1" dirty="0">
                <a:latin typeface="Quicksand" pitchFamily="2" charset="0"/>
              </a:rPr>
            </a:br>
            <a:r>
              <a:rPr lang="en-US" sz="2000" b="1" dirty="0">
                <a:latin typeface="Quicksand" pitchFamily="2" charset="0"/>
              </a:rPr>
              <a:t>	</a:t>
            </a:r>
            <a:r>
              <a:rPr lang="en-US" sz="2000" dirty="0">
                <a:solidFill>
                  <a:schemeClr val="bg1">
                    <a:lumMod val="50000"/>
                  </a:schemeClr>
                </a:solidFill>
                <a:latin typeface="Quicksand" pitchFamily="2" charset="0"/>
              </a:rPr>
              <a:t>Syracuse, NY, 2016</a:t>
            </a:r>
            <a:br>
              <a:rPr lang="en-US" sz="3000" b="1" dirty="0">
                <a:latin typeface="Quicksand" pitchFamily="2" charset="0"/>
              </a:rPr>
            </a:br>
            <a:br>
              <a:rPr lang="en-US" sz="3000" b="1" dirty="0">
                <a:latin typeface="Quicksand" pitchFamily="2" charset="0"/>
              </a:rPr>
            </a:br>
            <a:r>
              <a:rPr lang="en-US" sz="3000" b="1" dirty="0">
                <a:latin typeface="Quicksand" pitchFamily="2" charset="0"/>
              </a:rPr>
              <a:t>Question: </a:t>
            </a:r>
            <a:br>
              <a:rPr lang="en-US" sz="3000" b="1" dirty="0">
                <a:latin typeface="Quicksand" pitchFamily="2" charset="0"/>
              </a:rPr>
            </a:br>
            <a:br>
              <a:rPr lang="en-US" sz="3000" b="1" dirty="0">
                <a:latin typeface="Quicksand" pitchFamily="2" charset="0"/>
              </a:rPr>
            </a:br>
            <a:r>
              <a:rPr lang="en-US" sz="3000" b="1" dirty="0">
                <a:latin typeface="Quicksand" pitchFamily="2" charset="0"/>
              </a:rPr>
              <a:t>	</a:t>
            </a:r>
            <a:r>
              <a:rPr lang="en-US" sz="3000" b="1" dirty="0">
                <a:solidFill>
                  <a:schemeClr val="bg1">
                    <a:lumMod val="50000"/>
                  </a:schemeClr>
                </a:solidFill>
                <a:latin typeface="Quicksand" pitchFamily="2" charset="0"/>
              </a:rPr>
              <a:t>Which two family sizes have </a:t>
            </a:r>
            <a:br>
              <a:rPr lang="en-US" sz="3000" b="1" dirty="0">
                <a:solidFill>
                  <a:schemeClr val="bg1">
                    <a:lumMod val="50000"/>
                  </a:schemeClr>
                </a:solidFill>
                <a:latin typeface="Quicksand" pitchFamily="2" charset="0"/>
              </a:rPr>
            </a:br>
            <a:r>
              <a:rPr lang="en-US" sz="3000" b="1" dirty="0">
                <a:solidFill>
                  <a:schemeClr val="bg1">
                    <a:lumMod val="50000"/>
                  </a:schemeClr>
                </a:solidFill>
                <a:latin typeface="Quicksand" pitchFamily="2" charset="0"/>
              </a:rPr>
              <a:t>	the highest median income?</a:t>
            </a:r>
          </a:p>
        </p:txBody>
      </p:sp>
      <p:sp>
        <p:nvSpPr>
          <p:cNvPr id="6" name="Title 1">
            <a:extLst>
              <a:ext uri="{FF2B5EF4-FFF2-40B4-BE49-F238E27FC236}">
                <a16:creationId xmlns:a16="http://schemas.microsoft.com/office/drawing/2014/main" id="{83FBDAC1-A8DC-4DD5-A6CF-81CB9FBC4732}"/>
              </a:ext>
            </a:extLst>
          </p:cNvPr>
          <p:cNvSpPr txBox="1">
            <a:spLocks/>
          </p:cNvSpPr>
          <p:nvPr/>
        </p:nvSpPr>
        <p:spPr>
          <a:xfrm>
            <a:off x="164958" y="6050919"/>
            <a:ext cx="4430230" cy="65624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latin typeface="Quicksand" pitchFamily="2" charset="0"/>
              </a:rPr>
              <a:t>Sources: </a:t>
            </a:r>
            <a:br>
              <a:rPr lang="en-US" sz="1200" dirty="0">
                <a:latin typeface="Quicksand" pitchFamily="2" charset="0"/>
              </a:rPr>
            </a:br>
            <a:endParaRPr lang="en-US" sz="1200" dirty="0">
              <a:latin typeface="Quicksand" pitchFamily="2" charset="0"/>
            </a:endParaRPr>
          </a:p>
          <a:p>
            <a:r>
              <a:rPr lang="en-US" sz="1200" dirty="0">
                <a:latin typeface="Quicksand" pitchFamily="2" charset="0"/>
              </a:rPr>
              <a:t>CNY Vitals Pro (2016). </a:t>
            </a:r>
            <a:r>
              <a:rPr lang="en-US" sz="1200" i="1" dirty="0">
                <a:latin typeface="Quicksand" pitchFamily="2" charset="0"/>
              </a:rPr>
              <a:t>Median Household Income by Family Size.</a:t>
            </a:r>
          </a:p>
          <a:p>
            <a:r>
              <a:rPr lang="en-US" sz="1200" dirty="0">
                <a:latin typeface="Quicksand" pitchFamily="2" charset="0"/>
              </a:rPr>
              <a:t>US Census Bureau (2016). </a:t>
            </a:r>
            <a:r>
              <a:rPr lang="en-US" sz="1200" i="1" dirty="0">
                <a:latin typeface="Quicksand" pitchFamily="2" charset="0"/>
              </a:rPr>
              <a:t>Table B19013: Median Household Income.</a:t>
            </a:r>
            <a:endParaRPr lang="en-US" sz="1200" dirty="0">
              <a:latin typeface="Quicksand" pitchFamily="2" charset="0"/>
            </a:endParaRPr>
          </a:p>
        </p:txBody>
      </p:sp>
    </p:spTree>
    <p:extLst>
      <p:ext uri="{BB962C8B-B14F-4D97-AF65-F5344CB8AC3E}">
        <p14:creationId xmlns:p14="http://schemas.microsoft.com/office/powerpoint/2010/main" val="3098180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789482199"/>
              </p:ext>
            </p:extLst>
          </p:nvPr>
        </p:nvGraphicFramePr>
        <p:xfrm>
          <a:off x="1814590" y="888732"/>
          <a:ext cx="8562820" cy="50805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88423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34EB3F-3DF7-4B24-8394-C85FCDDB2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795" y="127151"/>
            <a:ext cx="7543598" cy="3362220"/>
          </a:xfrm>
          <a:prstGeom prst="rect">
            <a:avLst/>
          </a:prstGeom>
        </p:spPr>
      </p:pic>
      <p:graphicFrame>
        <p:nvGraphicFramePr>
          <p:cNvPr id="9" name="Chart 8">
            <a:extLst>
              <a:ext uri="{FF2B5EF4-FFF2-40B4-BE49-F238E27FC236}">
                <a16:creationId xmlns:a16="http://schemas.microsoft.com/office/drawing/2014/main" id="{EC067987-0A91-4F1B-867E-6FA8CB2E0CB9}"/>
              </a:ext>
            </a:extLst>
          </p:cNvPr>
          <p:cNvGraphicFramePr>
            <a:graphicFrameLocks/>
          </p:cNvGraphicFramePr>
          <p:nvPr>
            <p:extLst>
              <p:ext uri="{D42A27DB-BD31-4B8C-83A1-F6EECF244321}">
                <p14:modId xmlns:p14="http://schemas.microsoft.com/office/powerpoint/2010/main" val="467122082"/>
              </p:ext>
            </p:extLst>
          </p:nvPr>
        </p:nvGraphicFramePr>
        <p:xfrm>
          <a:off x="70184" y="3489371"/>
          <a:ext cx="5852753" cy="33622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1">
            <a:extLst>
              <a:ext uri="{FF2B5EF4-FFF2-40B4-BE49-F238E27FC236}">
                <a16:creationId xmlns:a16="http://schemas.microsoft.com/office/drawing/2014/main" id="{E9B5E9BA-2324-4A09-B5D2-3E515B9A7F93}"/>
              </a:ext>
            </a:extLst>
          </p:cNvPr>
          <p:cNvSpPr>
            <a:spLocks noGrp="1"/>
          </p:cNvSpPr>
          <p:nvPr>
            <p:ph type="title"/>
          </p:nvPr>
        </p:nvSpPr>
        <p:spPr>
          <a:xfrm>
            <a:off x="433986" y="1145480"/>
            <a:ext cx="3370848" cy="1325563"/>
          </a:xfrm>
        </p:spPr>
        <p:txBody>
          <a:bodyPr>
            <a:normAutofit fontScale="90000"/>
          </a:bodyPr>
          <a:lstStyle/>
          <a:p>
            <a:r>
              <a:rPr lang="en-US" sz="3000" b="1" dirty="0">
                <a:latin typeface="Quicksand" pitchFamily="2" charset="0"/>
              </a:rPr>
              <a:t>Two visualizations;</a:t>
            </a:r>
            <a:br>
              <a:rPr lang="en-US" sz="3000" b="1" dirty="0">
                <a:latin typeface="Quicksand" pitchFamily="2" charset="0"/>
              </a:rPr>
            </a:br>
            <a:r>
              <a:rPr lang="en-US" sz="3000" b="1" dirty="0">
                <a:latin typeface="Quicksand" pitchFamily="2" charset="0"/>
              </a:rPr>
              <a:t>same data.</a:t>
            </a:r>
          </a:p>
        </p:txBody>
      </p:sp>
      <p:sp>
        <p:nvSpPr>
          <p:cNvPr id="11" name="Title 1">
            <a:extLst>
              <a:ext uri="{FF2B5EF4-FFF2-40B4-BE49-F238E27FC236}">
                <a16:creationId xmlns:a16="http://schemas.microsoft.com/office/drawing/2014/main" id="{31C90910-93D9-487B-A5BD-234F8A557458}"/>
              </a:ext>
            </a:extLst>
          </p:cNvPr>
          <p:cNvSpPr txBox="1">
            <a:spLocks/>
          </p:cNvSpPr>
          <p:nvPr/>
        </p:nvSpPr>
        <p:spPr>
          <a:xfrm>
            <a:off x="6269064" y="4288180"/>
            <a:ext cx="5513771" cy="1764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dirty="0">
                <a:latin typeface="Quicksand" pitchFamily="2" charset="0"/>
              </a:rPr>
              <a:t>Which chart most effectively communicates the data?</a:t>
            </a:r>
          </a:p>
        </p:txBody>
      </p:sp>
    </p:spTree>
    <p:extLst>
      <p:ext uri="{BB962C8B-B14F-4D97-AF65-F5344CB8AC3E}">
        <p14:creationId xmlns:p14="http://schemas.microsoft.com/office/powerpoint/2010/main" val="4001775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a:t>
            </a:r>
            <a:br>
              <a:rPr lang="en-US" b="1" dirty="0">
                <a:latin typeface="Quicksand" pitchFamily="2" charset="0"/>
              </a:rPr>
            </a:br>
            <a:r>
              <a:rPr lang="en-US" b="1" dirty="0">
                <a:latin typeface="Quicksand" pitchFamily="2" charset="0"/>
              </a:rPr>
              <a:t>You’re already an expert.</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052106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b">
            <a:normAutofit/>
          </a:bodyPr>
          <a:lstStyle/>
          <a:p>
            <a:r>
              <a:rPr lang="en-US" sz="3600" b="1" dirty="0">
                <a:latin typeface="Quicksand" pitchFamily="2" charset="0"/>
              </a:rPr>
              <a:t>We’re Experts at Consuming Data Visualization</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r>
              <a:rPr lang="en-US" dirty="0">
                <a:latin typeface="Quicksand" pitchFamily="2" charset="0"/>
              </a:rPr>
              <a:t>Data visualization is everywhere</a:t>
            </a:r>
          </a:p>
          <a:p>
            <a:r>
              <a:rPr lang="en-US" dirty="0">
                <a:latin typeface="Quicksand" pitchFamily="2" charset="0"/>
              </a:rPr>
              <a:t>We consume data visualization every day</a:t>
            </a:r>
          </a:p>
          <a:p>
            <a:r>
              <a:rPr lang="en-US" dirty="0">
                <a:latin typeface="Quicksand" pitchFamily="2" charset="0"/>
              </a:rPr>
              <a:t>We have preferences, but can’t always articulate</a:t>
            </a:r>
          </a:p>
          <a:p>
            <a:pPr marL="0" indent="0">
              <a:buNone/>
            </a:pPr>
            <a:endParaRPr lang="en-US" dirty="0">
              <a:latin typeface="Quicksand" pitchFamily="2" charset="0"/>
            </a:endParaRPr>
          </a:p>
          <a:p>
            <a:r>
              <a:rPr lang="en-US" b="1" dirty="0">
                <a:latin typeface="Quicksand" pitchFamily="2" charset="0"/>
              </a:rPr>
              <a:t>Grammar: </a:t>
            </a:r>
            <a:r>
              <a:rPr lang="en-US" dirty="0">
                <a:latin typeface="Quicksand" pitchFamily="2" charset="0"/>
              </a:rPr>
              <a:t>Don’t know rules, we </a:t>
            </a:r>
            <a:r>
              <a:rPr lang="en-US" b="1" dirty="0">
                <a:latin typeface="Quicksand" pitchFamily="2" charset="0"/>
              </a:rPr>
              <a:t>know what sounds right</a:t>
            </a:r>
          </a:p>
          <a:p>
            <a:r>
              <a:rPr lang="en-US" b="1" dirty="0">
                <a:latin typeface="Quicksand" pitchFamily="2" charset="0"/>
              </a:rPr>
              <a:t>Visualization: </a:t>
            </a:r>
            <a:r>
              <a:rPr lang="en-US" dirty="0">
                <a:latin typeface="Quicksand" pitchFamily="2" charset="0"/>
              </a:rPr>
              <a:t>Don’t know rules, we </a:t>
            </a:r>
            <a:r>
              <a:rPr lang="en-US" b="1" dirty="0">
                <a:latin typeface="Quicksand" pitchFamily="2" charset="0"/>
              </a:rPr>
              <a:t>know what looks good</a:t>
            </a:r>
          </a:p>
        </p:txBody>
      </p:sp>
    </p:spTree>
    <p:extLst>
      <p:ext uri="{BB962C8B-B14F-4D97-AF65-F5344CB8AC3E}">
        <p14:creationId xmlns:p14="http://schemas.microsoft.com/office/powerpoint/2010/main" val="62413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188128" cy="1325563"/>
          </a:xfrm>
        </p:spPr>
        <p:txBody>
          <a:bodyPr anchor="t">
            <a:normAutofit/>
          </a:bodyPr>
          <a:lstStyle/>
          <a:p>
            <a:r>
              <a:rPr lang="en-US" sz="3200" dirty="0">
                <a:latin typeface="Quicksand" pitchFamily="2" charset="0"/>
              </a:rPr>
              <a:t>Utility Bills</a:t>
            </a:r>
          </a:p>
        </p:txBody>
      </p:sp>
      <p:pic>
        <p:nvPicPr>
          <p:cNvPr id="5" name="Picture 4">
            <a:extLst>
              <a:ext uri="{FF2B5EF4-FFF2-40B4-BE49-F238E27FC236}">
                <a16:creationId xmlns:a16="http://schemas.microsoft.com/office/drawing/2014/main" id="{6663D545-78DB-49F8-AD9F-49957917B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8747" cy="2517847"/>
          </a:xfrm>
          <a:prstGeom prst="rect">
            <a:avLst/>
          </a:prstGeom>
        </p:spPr>
      </p:pic>
      <p:sp>
        <p:nvSpPr>
          <p:cNvPr id="6" name="Rectangle 5">
            <a:extLst>
              <a:ext uri="{FF2B5EF4-FFF2-40B4-BE49-F238E27FC236}">
                <a16:creationId xmlns:a16="http://schemas.microsoft.com/office/drawing/2014/main" id="{CEBEA991-7082-4D49-A4CA-F0E4432CCF69}"/>
              </a:ext>
            </a:extLst>
          </p:cNvPr>
          <p:cNvSpPr/>
          <p:nvPr/>
        </p:nvSpPr>
        <p:spPr>
          <a:xfrm>
            <a:off x="5531827" y="2326973"/>
            <a:ext cx="436228" cy="220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E4704E-D597-404C-872C-7C6501DA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947" y="3307136"/>
            <a:ext cx="5249716" cy="2934069"/>
          </a:xfrm>
          <a:prstGeom prst="rect">
            <a:avLst/>
          </a:prstGeom>
        </p:spPr>
      </p:pic>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Finance</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National Grid (2019). </a:t>
            </a:r>
            <a:r>
              <a:rPr lang="en-US" sz="1000" i="1" dirty="0">
                <a:latin typeface="Quicksand" pitchFamily="2" charset="0"/>
              </a:rPr>
              <a:t>Jamison’s Energy Bill.</a:t>
            </a:r>
            <a:br>
              <a:rPr lang="en-US" sz="1000" dirty="0">
                <a:latin typeface="Quicksand" pitchFamily="2" charset="0"/>
              </a:rPr>
            </a:br>
            <a:r>
              <a:rPr lang="en-US" sz="1000" dirty="0">
                <a:latin typeface="Quicksand" pitchFamily="2" charset="0"/>
              </a:rPr>
              <a:t>NASDAQ Market Summary (2019). </a:t>
            </a:r>
            <a:r>
              <a:rPr lang="en-US" sz="1000" i="1" dirty="0">
                <a:latin typeface="Quicksand" pitchFamily="2" charset="0"/>
              </a:rPr>
              <a:t>Activision Blizzard.</a:t>
            </a:r>
          </a:p>
        </p:txBody>
      </p:sp>
    </p:spTree>
    <p:extLst>
      <p:ext uri="{BB962C8B-B14F-4D97-AF65-F5344CB8AC3E}">
        <p14:creationId xmlns:p14="http://schemas.microsoft.com/office/powerpoint/2010/main" val="2558415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2F7B51-623E-4E35-AE19-656115D3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8" y="1841954"/>
            <a:ext cx="4682730" cy="2532832"/>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Gaming</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Weather</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842068"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Steam (2012). </a:t>
            </a:r>
            <a:r>
              <a:rPr lang="en-US" sz="1000" i="1" dirty="0">
                <a:latin typeface="Quicksand" pitchFamily="2" charset="0"/>
              </a:rPr>
              <a:t>Individual Achievement Progress, Portal.</a:t>
            </a:r>
            <a:br>
              <a:rPr lang="en-US" sz="1000" dirty="0">
                <a:latin typeface="Quicksand" pitchFamily="2" charset="0"/>
              </a:rPr>
            </a:br>
            <a:r>
              <a:rPr lang="en-US" sz="1000" dirty="0">
                <a:latin typeface="Quicksand" pitchFamily="2" charset="0"/>
              </a:rPr>
              <a:t>Weather.com (2019). </a:t>
            </a:r>
            <a:r>
              <a:rPr lang="en-US" sz="1000" i="1" dirty="0">
                <a:latin typeface="Quicksand" pitchFamily="2" charset="0"/>
              </a:rPr>
              <a:t>Weather for Syracuse, NY, 2019-02-24.</a:t>
            </a:r>
          </a:p>
        </p:txBody>
      </p:sp>
      <p:pic>
        <p:nvPicPr>
          <p:cNvPr id="15" name="Picture 14">
            <a:extLst>
              <a:ext uri="{FF2B5EF4-FFF2-40B4-BE49-F238E27FC236}">
                <a16:creationId xmlns:a16="http://schemas.microsoft.com/office/drawing/2014/main" id="{EFADEA93-E786-43B7-99BC-8DDA4C78F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18" y="3223329"/>
            <a:ext cx="5300232" cy="2969240"/>
          </a:xfrm>
          <a:prstGeom prst="rect">
            <a:avLst/>
          </a:prstGeom>
        </p:spPr>
      </p:pic>
    </p:spTree>
    <p:extLst>
      <p:ext uri="{BB962C8B-B14F-4D97-AF65-F5344CB8AC3E}">
        <p14:creationId xmlns:p14="http://schemas.microsoft.com/office/powerpoint/2010/main" val="4132170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04F989-DE1E-4F9B-BF2A-125070508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843088"/>
            <a:ext cx="4682730" cy="3152171"/>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5999" y="1843088"/>
            <a:ext cx="3590441" cy="1325563"/>
          </a:xfrm>
        </p:spPr>
        <p:txBody>
          <a:bodyPr anchor="t">
            <a:normAutofit/>
          </a:bodyPr>
          <a:lstStyle/>
          <a:p>
            <a:r>
              <a:rPr lang="en-US" sz="3200" dirty="0">
                <a:latin typeface="Quicksand" pitchFamily="2" charset="0"/>
              </a:rPr>
              <a:t>Wearable Tech</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Politics</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Fitbit App (2019). </a:t>
            </a:r>
            <a:r>
              <a:rPr lang="en-US" sz="1000" i="1" dirty="0">
                <a:latin typeface="Quicksand" pitchFamily="2" charset="0"/>
              </a:rPr>
              <a:t>Sleeping Patterns.</a:t>
            </a:r>
            <a:br>
              <a:rPr lang="en-US" sz="1000" dirty="0">
                <a:latin typeface="Quicksand" pitchFamily="2" charset="0"/>
              </a:rPr>
            </a:br>
            <a:r>
              <a:rPr lang="en-US" sz="1000" dirty="0">
                <a:latin typeface="Quicksand" pitchFamily="2" charset="0"/>
              </a:rPr>
              <a:t>FiveThirtyEight (2019). </a:t>
            </a:r>
            <a:r>
              <a:rPr lang="en-US" sz="1000" i="1" dirty="0">
                <a:latin typeface="Quicksand" pitchFamily="2" charset="0"/>
              </a:rPr>
              <a:t>How Popular is Donald Trump?</a:t>
            </a:r>
          </a:p>
        </p:txBody>
      </p:sp>
      <p:pic>
        <p:nvPicPr>
          <p:cNvPr id="14" name="Picture 13">
            <a:extLst>
              <a:ext uri="{FF2B5EF4-FFF2-40B4-BE49-F238E27FC236}">
                <a16:creationId xmlns:a16="http://schemas.microsoft.com/office/drawing/2014/main" id="{6FC0F49E-1D9A-4C59-9662-1703E473F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8991"/>
            <a:ext cx="5105400" cy="3383579"/>
          </a:xfrm>
          <a:prstGeom prst="rect">
            <a:avLst/>
          </a:prstGeom>
        </p:spPr>
      </p:pic>
    </p:spTree>
    <p:extLst>
      <p:ext uri="{BB962C8B-B14F-4D97-AF65-F5344CB8AC3E}">
        <p14:creationId xmlns:p14="http://schemas.microsoft.com/office/powerpoint/2010/main" val="3081755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E726F-6F98-432D-A98A-8F792B9AF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843089"/>
            <a:ext cx="4682730" cy="2993796"/>
          </a:xfrm>
          <a:prstGeom prst="rect">
            <a:avLst/>
          </a:prstGeom>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Sports</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Everyday Data Viz</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Travel</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3" y="6192570"/>
            <a:ext cx="3554135" cy="603342"/>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a:latin typeface="Quicksand" pitchFamily="2" charset="0"/>
              </a:rPr>
              <a:t>Pauley, Jason (2018). </a:t>
            </a:r>
            <a:r>
              <a:rPr lang="en-US" sz="1000" i="1" dirty="0">
                <a:latin typeface="Quicksand" pitchFamily="2" charset="0"/>
              </a:rPr>
              <a:t>Shifting NFL Team W/L Records – Visualized.</a:t>
            </a:r>
            <a:br>
              <a:rPr lang="en-US" sz="1000" dirty="0">
                <a:latin typeface="Quicksand" pitchFamily="2" charset="0"/>
              </a:rPr>
            </a:br>
            <a:r>
              <a:rPr lang="en-US" sz="1000" dirty="0">
                <a:latin typeface="Quicksand" pitchFamily="2" charset="0"/>
              </a:rPr>
              <a:t>Google Maps (2019). </a:t>
            </a:r>
            <a:r>
              <a:rPr lang="en-US" sz="1000" i="1" dirty="0">
                <a:latin typeface="Quicksand" pitchFamily="2" charset="0"/>
              </a:rPr>
              <a:t>Routes from Buffalo, NY to Syracuse, NY.</a:t>
            </a:r>
          </a:p>
        </p:txBody>
      </p:sp>
      <p:pic>
        <p:nvPicPr>
          <p:cNvPr id="6" name="Picture 5">
            <a:extLst>
              <a:ext uri="{FF2B5EF4-FFF2-40B4-BE49-F238E27FC236}">
                <a16:creationId xmlns:a16="http://schemas.microsoft.com/office/drawing/2014/main" id="{06CA6BE7-FA8B-4991-9CAE-9F6F1F48B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808990"/>
            <a:ext cx="5301443" cy="3383579"/>
          </a:xfrm>
          <a:prstGeom prst="rect">
            <a:avLst/>
          </a:prstGeom>
        </p:spPr>
      </p:pic>
    </p:spTree>
    <p:extLst>
      <p:ext uri="{BB962C8B-B14F-4D97-AF65-F5344CB8AC3E}">
        <p14:creationId xmlns:p14="http://schemas.microsoft.com/office/powerpoint/2010/main" val="3797473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ross section of douglas fir">
            <a:extLst>
              <a:ext uri="{FF2B5EF4-FFF2-40B4-BE49-F238E27FC236}">
                <a16:creationId xmlns:a16="http://schemas.microsoft.com/office/drawing/2014/main" id="{379E8244-F661-4F39-ACA8-1A902EF35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843089"/>
            <a:ext cx="4682730" cy="31199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a:xfrm>
            <a:off x="6096000" y="1843088"/>
            <a:ext cx="2880220" cy="1325563"/>
          </a:xfrm>
        </p:spPr>
        <p:txBody>
          <a:bodyPr anchor="t">
            <a:normAutofit/>
          </a:bodyPr>
          <a:lstStyle/>
          <a:p>
            <a:r>
              <a:rPr lang="en-US" sz="3200" dirty="0">
                <a:latin typeface="Quicksand" pitchFamily="2" charset="0"/>
              </a:rPr>
              <a:t>Tree Lifespan</a:t>
            </a:r>
          </a:p>
        </p:txBody>
      </p:sp>
      <p:sp>
        <p:nvSpPr>
          <p:cNvPr id="9" name="Title 1">
            <a:extLst>
              <a:ext uri="{FF2B5EF4-FFF2-40B4-BE49-F238E27FC236}">
                <a16:creationId xmlns:a16="http://schemas.microsoft.com/office/drawing/2014/main" id="{2E52325D-D887-44A7-8284-BFD1769EFEF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Quicksand" pitchFamily="2" charset="0"/>
              </a:rPr>
              <a:t>Data Viz in Nature</a:t>
            </a:r>
          </a:p>
        </p:txBody>
      </p:sp>
      <p:sp>
        <p:nvSpPr>
          <p:cNvPr id="10" name="Title 1">
            <a:extLst>
              <a:ext uri="{FF2B5EF4-FFF2-40B4-BE49-F238E27FC236}">
                <a16:creationId xmlns:a16="http://schemas.microsoft.com/office/drawing/2014/main" id="{AD11EF51-42D9-49D5-9011-8A0BE7F3AD78}"/>
              </a:ext>
            </a:extLst>
          </p:cNvPr>
          <p:cNvSpPr txBox="1">
            <a:spLocks/>
          </p:cNvSpPr>
          <p:nvPr/>
        </p:nvSpPr>
        <p:spPr>
          <a:xfrm>
            <a:off x="3491219" y="4915642"/>
            <a:ext cx="218812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Quicksand" pitchFamily="2" charset="0"/>
              </a:rPr>
              <a:t>Strata</a:t>
            </a:r>
          </a:p>
        </p:txBody>
      </p:sp>
      <p:sp>
        <p:nvSpPr>
          <p:cNvPr id="11" name="Title 1">
            <a:extLst>
              <a:ext uri="{FF2B5EF4-FFF2-40B4-BE49-F238E27FC236}">
                <a16:creationId xmlns:a16="http://schemas.microsoft.com/office/drawing/2014/main" id="{9D401085-5E36-4286-AD47-FA38FE01C6EB}"/>
              </a:ext>
            </a:extLst>
          </p:cNvPr>
          <p:cNvSpPr txBox="1">
            <a:spLocks/>
          </p:cNvSpPr>
          <p:nvPr/>
        </p:nvSpPr>
        <p:spPr>
          <a:xfrm>
            <a:off x="58722" y="6192570"/>
            <a:ext cx="6031259" cy="6033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dirty="0">
                <a:latin typeface="Quicksand" pitchFamily="2" charset="0"/>
              </a:rPr>
              <a:t>Sources: </a:t>
            </a:r>
            <a:br>
              <a:rPr lang="en-US" sz="1000" dirty="0">
                <a:latin typeface="Quicksand" pitchFamily="2" charset="0"/>
              </a:rPr>
            </a:br>
            <a:r>
              <a:rPr lang="en-US" sz="1000" dirty="0" err="1">
                <a:latin typeface="Quicksand" pitchFamily="2" charset="0"/>
              </a:rPr>
              <a:t>Gersema</a:t>
            </a:r>
            <a:r>
              <a:rPr lang="en-US" sz="1000" dirty="0">
                <a:latin typeface="Quicksand" pitchFamily="2" charset="0"/>
              </a:rPr>
              <a:t>, Emily (2017). </a:t>
            </a:r>
            <a:r>
              <a:rPr lang="en-US" sz="1000" i="1" dirty="0">
                <a:latin typeface="Quicksand" pitchFamily="2" charset="0"/>
              </a:rPr>
              <a:t>Scientists have more data to back their findings: The Earth is getting warmer.</a:t>
            </a:r>
            <a:br>
              <a:rPr lang="en-US" sz="1000" dirty="0">
                <a:latin typeface="Quicksand" pitchFamily="2" charset="0"/>
              </a:rPr>
            </a:br>
            <a:r>
              <a:rPr lang="en-US" sz="1000" dirty="0" err="1">
                <a:latin typeface="Quicksand" pitchFamily="2" charset="0"/>
              </a:rPr>
              <a:t>Geggel</a:t>
            </a:r>
            <a:r>
              <a:rPr lang="en-US" sz="1000" dirty="0">
                <a:latin typeface="Quicksand" pitchFamily="2" charset="0"/>
              </a:rPr>
              <a:t>, Laura (2018). </a:t>
            </a:r>
            <a:r>
              <a:rPr lang="en-US" sz="1000" i="1" dirty="0">
                <a:latin typeface="Quicksand" pitchFamily="2" charset="0"/>
              </a:rPr>
              <a:t>That Sea Stack from Reddit Didn’t take ‘Millions of Years’ to Form.</a:t>
            </a:r>
          </a:p>
        </p:txBody>
      </p:sp>
      <p:pic>
        <p:nvPicPr>
          <p:cNvPr id="2056" name="Picture 8" descr="https://img.purch.com/h/1400/aHR0cDovL3d3dy5saXZlc2NpZW5jZS5jb20vaW1hZ2VzL2kvMDAwLzA5OC8zNjgvb3JpZ2luYWwvRHVuLUJyaXN0ZS1TaHV0dGVyc3RvY2suanBn">
            <a:extLst>
              <a:ext uri="{FF2B5EF4-FFF2-40B4-BE49-F238E27FC236}">
                <a16:creationId xmlns:a16="http://schemas.microsoft.com/office/drawing/2014/main" id="{072779D1-B642-42D2-AA86-B9476BBF5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981" y="2808990"/>
            <a:ext cx="5075368" cy="338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2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0259" y="2428329"/>
            <a:ext cx="4861329" cy="2262158"/>
          </a:xfrm>
          <a:prstGeom prst="rect">
            <a:avLst/>
          </a:prstGeom>
          <a:noFill/>
        </p:spPr>
        <p:txBody>
          <a:bodyPr wrap="square" rtlCol="0">
            <a:spAutoFit/>
          </a:bodyPr>
          <a:lstStyle/>
          <a:p>
            <a:pPr algn="r">
              <a:spcAft>
                <a:spcPts val="1800"/>
              </a:spcAft>
            </a:pPr>
            <a:r>
              <a:rPr lang="en-US" sz="2400" b="1" dirty="0">
                <a:latin typeface="Quicksand" pitchFamily="2" charset="0"/>
              </a:rPr>
              <a:t>Dr. John Snow</a:t>
            </a:r>
          </a:p>
          <a:p>
            <a:pPr algn="r">
              <a:spcAft>
                <a:spcPts val="1800"/>
              </a:spcAft>
            </a:pPr>
            <a:r>
              <a:rPr lang="en-US" sz="2400" b="1" dirty="0">
                <a:latin typeface="Quicksand" pitchFamily="2" charset="0"/>
              </a:rPr>
              <a:t>Born: </a:t>
            </a:r>
            <a:r>
              <a:rPr lang="en-US" sz="2400" dirty="0">
                <a:latin typeface="Quicksand" pitchFamily="2" charset="0"/>
              </a:rPr>
              <a:t>March 15, 1813 (York)</a:t>
            </a:r>
          </a:p>
          <a:p>
            <a:pPr algn="r">
              <a:spcAft>
                <a:spcPts val="1800"/>
              </a:spcAft>
            </a:pPr>
            <a:r>
              <a:rPr lang="en-US" sz="2400" b="1" dirty="0">
                <a:latin typeface="Quicksand" pitchFamily="2" charset="0"/>
              </a:rPr>
              <a:t>Died: </a:t>
            </a:r>
            <a:r>
              <a:rPr lang="en-US" sz="2400" dirty="0">
                <a:latin typeface="Quicksand" pitchFamily="2" charset="0"/>
              </a:rPr>
              <a:t>June 16, 1858 (London)</a:t>
            </a:r>
          </a:p>
          <a:p>
            <a:pPr algn="r">
              <a:spcAft>
                <a:spcPts val="1800"/>
              </a:spcAft>
            </a:pPr>
            <a:r>
              <a:rPr lang="en-US" sz="2400" b="1" dirty="0">
                <a:latin typeface="Quicksand" pitchFamily="2" charset="0"/>
              </a:rPr>
              <a:t>Title: </a:t>
            </a:r>
            <a:r>
              <a:rPr lang="en-US" sz="2400" dirty="0">
                <a:latin typeface="Quicksand" pitchFamily="2" charset="0"/>
              </a:rPr>
              <a:t>Founder of Epidemiology</a:t>
            </a:r>
            <a:endParaRPr lang="en-US" sz="2400" b="1" dirty="0">
              <a:latin typeface="Quicksand" pitchFamily="2" charset="0"/>
            </a:endParaRPr>
          </a:p>
        </p:txBody>
      </p:sp>
      <p:pic>
        <p:nvPicPr>
          <p:cNvPr id="5" name="Content Placeholder 1">
            <a:extLst>
              <a:ext uri="{FF2B5EF4-FFF2-40B4-BE49-F238E27FC236}">
                <a16:creationId xmlns:a16="http://schemas.microsoft.com/office/drawing/2014/main" id="{20E35662-9176-45EA-9C69-FBD8FA4C5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22300"/>
            <a:ext cx="3735780" cy="5472918"/>
          </a:xfrm>
          <a:prstGeom prst="rect">
            <a:avLst/>
          </a:prstGeom>
        </p:spPr>
      </p:pic>
    </p:spTree>
    <p:extLst>
      <p:ext uri="{BB962C8B-B14F-4D97-AF65-F5344CB8AC3E}">
        <p14:creationId xmlns:p14="http://schemas.microsoft.com/office/powerpoint/2010/main" val="284962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5EF-3DC4-43AC-BA09-EC3C9743E16E}"/>
              </a:ext>
            </a:extLst>
          </p:cNvPr>
          <p:cNvSpPr>
            <a:spLocks noGrp="1"/>
          </p:cNvSpPr>
          <p:nvPr>
            <p:ph type="title"/>
          </p:nvPr>
        </p:nvSpPr>
        <p:spPr/>
        <p:txBody>
          <a:bodyPr anchor="t">
            <a:normAutofit/>
          </a:bodyPr>
          <a:lstStyle/>
          <a:p>
            <a:pPr>
              <a:lnSpc>
                <a:spcPct val="100000"/>
              </a:lnSpc>
              <a:spcAft>
                <a:spcPts val="600"/>
              </a:spcAft>
            </a:pPr>
            <a:r>
              <a:rPr lang="en-US" sz="3600" dirty="0">
                <a:latin typeface="Quicksand" pitchFamily="2" charset="0"/>
              </a:rPr>
              <a:t>We’ve had a </a:t>
            </a:r>
            <a:r>
              <a:rPr lang="en-US" sz="3600" b="1" dirty="0">
                <a:latin typeface="Quicksand" pitchFamily="2" charset="0"/>
              </a:rPr>
              <a:t>lifetime of experience </a:t>
            </a:r>
            <a:br>
              <a:rPr lang="en-US" sz="3600" b="1" dirty="0">
                <a:latin typeface="Quicksand" pitchFamily="2" charset="0"/>
              </a:rPr>
            </a:br>
            <a:r>
              <a:rPr lang="en-US" sz="3600" dirty="0">
                <a:latin typeface="Quicksand" pitchFamily="2" charset="0"/>
              </a:rPr>
              <a:t>honing</a:t>
            </a:r>
            <a:r>
              <a:rPr lang="en-US" sz="3600" b="1" dirty="0">
                <a:latin typeface="Quicksand" pitchFamily="2" charset="0"/>
              </a:rPr>
              <a:t> </a:t>
            </a:r>
            <a:r>
              <a:rPr lang="en-US" sz="3600" dirty="0">
                <a:latin typeface="Quicksand" pitchFamily="2" charset="0"/>
              </a:rPr>
              <a:t>our</a:t>
            </a:r>
            <a:r>
              <a:rPr lang="en-US" sz="3600" b="1" dirty="0">
                <a:latin typeface="Quicksand" pitchFamily="2" charset="0"/>
              </a:rPr>
              <a:t> visualization literacy.</a:t>
            </a:r>
          </a:p>
        </p:txBody>
      </p:sp>
      <p:sp>
        <p:nvSpPr>
          <p:cNvPr id="3" name="Content Placeholder 2">
            <a:extLst>
              <a:ext uri="{FF2B5EF4-FFF2-40B4-BE49-F238E27FC236}">
                <a16:creationId xmlns:a16="http://schemas.microsoft.com/office/drawing/2014/main" id="{B1DB7480-9D4F-40F0-92BB-6BA762EEF81C}"/>
              </a:ext>
            </a:extLst>
          </p:cNvPr>
          <p:cNvSpPr>
            <a:spLocks noGrp="1"/>
          </p:cNvSpPr>
          <p:nvPr>
            <p:ph idx="1"/>
          </p:nvPr>
        </p:nvSpPr>
        <p:spPr/>
        <p:txBody>
          <a:bodyPr anchor="ctr"/>
          <a:lstStyle/>
          <a:p>
            <a:pPr marL="0" indent="0">
              <a:buNone/>
            </a:pPr>
            <a:r>
              <a:rPr lang="en-US" b="1" dirty="0">
                <a:latin typeface="Quicksand" pitchFamily="2" charset="0"/>
              </a:rPr>
              <a:t>Data visualization:</a:t>
            </a:r>
          </a:p>
          <a:p>
            <a:r>
              <a:rPr lang="en-US" dirty="0">
                <a:latin typeface="Quicksand" pitchFamily="2" charset="0"/>
              </a:rPr>
              <a:t>More widespread than ever</a:t>
            </a:r>
          </a:p>
          <a:p>
            <a:r>
              <a:rPr lang="en-US" dirty="0">
                <a:latin typeface="Quicksand" pitchFamily="2" charset="0"/>
              </a:rPr>
              <a:t>Democratized by cheap, easy-to-use tools</a:t>
            </a:r>
          </a:p>
          <a:p>
            <a:r>
              <a:rPr lang="en-US" dirty="0">
                <a:latin typeface="Quicksand" pitchFamily="2" charset="0"/>
              </a:rPr>
              <a:t>Resembles 1970-80s word processor boom</a:t>
            </a:r>
          </a:p>
          <a:p>
            <a:pPr lvl="1"/>
            <a:r>
              <a:rPr lang="en-US" dirty="0">
                <a:latin typeface="Quicksand" pitchFamily="2" charset="0"/>
              </a:rPr>
              <a:t>E.g. Electric Pencil, WordStar, WordPerfect, MacWrite</a:t>
            </a:r>
          </a:p>
          <a:p>
            <a:pPr marL="0" indent="0">
              <a:buNone/>
            </a:pPr>
            <a:endParaRPr lang="en-US" dirty="0">
              <a:latin typeface="Quicksand" pitchFamily="2" charset="0"/>
            </a:endParaRPr>
          </a:p>
          <a:p>
            <a:pPr marL="0" indent="0">
              <a:buNone/>
            </a:pPr>
            <a:r>
              <a:rPr lang="en-US" b="1" dirty="0">
                <a:latin typeface="Quicksand" pitchFamily="2" charset="0"/>
              </a:rPr>
              <a:t>Visualization literacy is:</a:t>
            </a:r>
          </a:p>
          <a:p>
            <a:r>
              <a:rPr lang="en-US" dirty="0">
                <a:latin typeface="Quicksand" pitchFamily="2" charset="0"/>
              </a:rPr>
              <a:t>Expected</a:t>
            </a:r>
          </a:p>
        </p:txBody>
      </p:sp>
    </p:spTree>
    <p:extLst>
      <p:ext uri="{BB962C8B-B14F-4D97-AF65-F5344CB8AC3E}">
        <p14:creationId xmlns:p14="http://schemas.microsoft.com/office/powerpoint/2010/main" val="4105961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b="1" dirty="0">
                <a:latin typeface="Quicksand" pitchFamily="2" charset="0"/>
              </a:rPr>
              <a:t>What is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p:txBody>
          <a:bodyPr>
            <a:normAutofit lnSpcReduction="10000"/>
          </a:bodyPr>
          <a:lstStyle/>
          <a:p>
            <a:pPr marL="0" indent="0">
              <a:buNone/>
            </a:pPr>
            <a:r>
              <a:rPr lang="en-US" b="1" dirty="0">
                <a:latin typeface="Quicksand" pitchFamily="2" charset="0"/>
              </a:rPr>
              <a:t>Definition: </a:t>
            </a:r>
            <a:r>
              <a:rPr lang="en-US" dirty="0">
                <a:latin typeface="Quicksand" pitchFamily="2" charset="0"/>
              </a:rPr>
              <a:t>“The representation of an object, situation, or set of information as a chart or other image.”</a:t>
            </a:r>
          </a:p>
          <a:p>
            <a:pPr marL="0" indent="0">
              <a:buNone/>
            </a:pPr>
            <a:endParaRPr lang="en-US" dirty="0">
              <a:latin typeface="Quicksand" pitchFamily="2" charset="0"/>
            </a:endParaRPr>
          </a:p>
          <a:p>
            <a:pPr marL="0" indent="0">
              <a:buNone/>
            </a:pPr>
            <a:r>
              <a:rPr lang="en-US" b="1" dirty="0">
                <a:latin typeface="Quicksand" pitchFamily="2" charset="0"/>
              </a:rPr>
              <a:t>Why Data Visualization?</a:t>
            </a:r>
          </a:p>
          <a:p>
            <a:r>
              <a:rPr lang="en-US" b="1" dirty="0">
                <a:latin typeface="Quicksand" pitchFamily="2" charset="0"/>
              </a:rPr>
              <a:t>Understanding: </a:t>
            </a:r>
            <a:r>
              <a:rPr lang="en-US" dirty="0">
                <a:latin typeface="Quicksand" pitchFamily="2" charset="0"/>
              </a:rPr>
              <a:t>Explore data before analysis (Exploratory)</a:t>
            </a:r>
          </a:p>
          <a:p>
            <a:r>
              <a:rPr lang="en-US" b="1" dirty="0">
                <a:latin typeface="Quicksand" pitchFamily="2" charset="0"/>
              </a:rPr>
              <a:t>Communication: </a:t>
            </a:r>
            <a:r>
              <a:rPr lang="en-US" dirty="0">
                <a:latin typeface="Quicksand" pitchFamily="2" charset="0"/>
              </a:rPr>
              <a:t>Publish findings after analysis (Explanatory)</a:t>
            </a:r>
          </a:p>
          <a:p>
            <a:r>
              <a:rPr lang="en-US" b="1" dirty="0">
                <a:latin typeface="Quicksand" pitchFamily="2" charset="0"/>
              </a:rPr>
              <a:t>Strategy: </a:t>
            </a:r>
            <a:r>
              <a:rPr lang="en-US" dirty="0">
                <a:latin typeface="Quicksand" pitchFamily="2" charset="0"/>
              </a:rPr>
              <a:t>Provide form to the formless</a:t>
            </a:r>
          </a:p>
          <a:p>
            <a:r>
              <a:rPr lang="en-US" b="1" dirty="0">
                <a:latin typeface="Quicksand" pitchFamily="2" charset="0"/>
              </a:rPr>
              <a:t>Persuasion: </a:t>
            </a:r>
            <a:r>
              <a:rPr lang="en-US" dirty="0">
                <a:latin typeface="Quicksand" pitchFamily="2" charset="0"/>
              </a:rPr>
              <a:t>Connect “statistical lives” to “identifiable lives”</a:t>
            </a:r>
          </a:p>
          <a:p>
            <a:r>
              <a:rPr lang="en-US" b="1" dirty="0">
                <a:latin typeface="Quicksand" pitchFamily="2" charset="0"/>
              </a:rPr>
              <a:t>Representation:</a:t>
            </a:r>
            <a:r>
              <a:rPr lang="en-US" dirty="0">
                <a:latin typeface="Quicksand" pitchFamily="2" charset="0"/>
              </a:rPr>
              <a:t> A picture says a thousand data points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br>
              <a:rPr lang="en-US" sz="1000" dirty="0">
                <a:latin typeface="Quicksand" pitchFamily="2" charset="0"/>
              </a:rPr>
            </a:br>
            <a:r>
              <a:rPr lang="en-US" sz="1000" dirty="0">
                <a:latin typeface="Quicksand" pitchFamily="2" charset="0"/>
              </a:rPr>
              <a:t>Sources: </a:t>
            </a:r>
            <a:br>
              <a:rPr lang="en-US" sz="1000" dirty="0">
                <a:latin typeface="Quicksand" pitchFamily="2" charset="0"/>
              </a:rPr>
            </a:br>
            <a:r>
              <a:rPr lang="en-US" sz="1000" dirty="0">
                <a:latin typeface="Quicksand" pitchFamily="2" charset="0"/>
              </a:rPr>
              <a:t>Oxford Living Dictionaries (2019). </a:t>
            </a:r>
            <a:r>
              <a:rPr lang="en-US" sz="1000" i="1" dirty="0">
                <a:latin typeface="Quicksand" pitchFamily="2" charset="0"/>
              </a:rPr>
              <a:t>Data Visualization.</a:t>
            </a:r>
          </a:p>
        </p:txBody>
      </p:sp>
    </p:spTree>
    <p:extLst>
      <p:ext uri="{BB962C8B-B14F-4D97-AF65-F5344CB8AC3E}">
        <p14:creationId xmlns:p14="http://schemas.microsoft.com/office/powerpoint/2010/main" val="1730175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normAutofit/>
          </a:bodyPr>
          <a:lstStyle/>
          <a:p>
            <a:r>
              <a:rPr lang="en-US" sz="4100" b="1" dirty="0">
                <a:latin typeface="Quicksand" pitchFamily="2" charset="0"/>
              </a:rPr>
              <a:t>Data Visualization vs. Info Visualization</a:t>
            </a:r>
            <a:endParaRPr lang="en-US" sz="4100"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5940353" y="4014731"/>
            <a:ext cx="5413447" cy="1738312"/>
          </a:xfrm>
        </p:spPr>
        <p:txBody>
          <a:bodyPr>
            <a:noAutofit/>
          </a:bodyPr>
          <a:lstStyle/>
          <a:p>
            <a:pPr marL="0" indent="0">
              <a:buNone/>
            </a:pPr>
            <a:r>
              <a:rPr lang="en-US" sz="1800" b="1" dirty="0">
                <a:latin typeface="Quicksand" pitchFamily="2" charset="0"/>
              </a:rPr>
              <a:t>Information Visualization:</a:t>
            </a:r>
          </a:p>
          <a:p>
            <a:r>
              <a:rPr lang="en-US" sz="1800" dirty="0">
                <a:latin typeface="Quicksand" pitchFamily="2" charset="0"/>
              </a:rPr>
              <a:t>“Visualization of concepts… abstract in nature.”</a:t>
            </a:r>
          </a:p>
          <a:p>
            <a:r>
              <a:rPr lang="en-US" sz="1800" dirty="0">
                <a:latin typeface="Quicksand" pitchFamily="2" charset="0"/>
              </a:rPr>
              <a:t>Updated manually using design software</a:t>
            </a:r>
          </a:p>
          <a:p>
            <a:r>
              <a:rPr lang="en-US" sz="1800" dirty="0">
                <a:latin typeface="Quicksand" pitchFamily="2" charset="0"/>
              </a:rPr>
              <a:t>Data poor</a:t>
            </a:r>
          </a:p>
          <a:p>
            <a:endParaRPr lang="en-US" sz="18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5940353" y="5941637"/>
            <a:ext cx="6096000" cy="707886"/>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Nagel, Henrik R. (2006). </a:t>
            </a:r>
            <a:r>
              <a:rPr lang="en-US" sz="1000" i="1" dirty="0">
                <a:latin typeface="Quicksand" pitchFamily="2" charset="0"/>
              </a:rPr>
              <a:t>Scientific visualization versus information visualization.</a:t>
            </a:r>
            <a:endParaRPr lang="en-US" sz="1000" dirty="0">
              <a:latin typeface="Quicksand" pitchFamily="2" charset="0"/>
            </a:endParaRPr>
          </a:p>
          <a:p>
            <a:pPr algn="r"/>
            <a:r>
              <a:rPr lang="en-US" sz="1000" dirty="0">
                <a:latin typeface="Quicksand" pitchFamily="2" charset="0"/>
              </a:rPr>
              <a:t>Canadian Money Forum (2018). </a:t>
            </a:r>
            <a:r>
              <a:rPr lang="en-US" sz="1000" i="1" dirty="0">
                <a:latin typeface="Quicksand" pitchFamily="2" charset="0"/>
              </a:rPr>
              <a:t>Cash Flow Sankey Diagram.</a:t>
            </a:r>
          </a:p>
          <a:p>
            <a:pPr algn="r"/>
            <a:r>
              <a:rPr lang="en-US" sz="1000" dirty="0">
                <a:latin typeface="Quicksand" pitchFamily="2" charset="0"/>
              </a:rPr>
              <a:t>Moss, Ian David (2012). </a:t>
            </a:r>
            <a:r>
              <a:rPr lang="en-US" sz="1000" i="1" dirty="0">
                <a:latin typeface="Quicksand" pitchFamily="2" charset="0"/>
              </a:rPr>
              <a:t>In Defense of Logic Models.</a:t>
            </a:r>
            <a:r>
              <a:rPr lang="en-US" sz="1000" dirty="0">
                <a:latin typeface="Quicksand" pitchFamily="2" charset="0"/>
              </a:rPr>
              <a:t> </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5940354" y="1879282"/>
            <a:ext cx="5413446" cy="1738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Quicksand" pitchFamily="2" charset="0"/>
              </a:rPr>
              <a:t>Data Visualization: </a:t>
            </a:r>
          </a:p>
          <a:p>
            <a:r>
              <a:rPr lang="en-US" sz="1800" dirty="0">
                <a:latin typeface="Quicksand" pitchFamily="2" charset="0"/>
              </a:rPr>
              <a:t>“Accurate visualizations of the real world.”</a:t>
            </a:r>
          </a:p>
          <a:p>
            <a:r>
              <a:rPr lang="en-US" sz="1800" dirty="0">
                <a:latin typeface="Quicksand" pitchFamily="2" charset="0"/>
              </a:rPr>
              <a:t>Updated dynamically using code</a:t>
            </a:r>
          </a:p>
          <a:p>
            <a:r>
              <a:rPr lang="en-US" sz="1800" dirty="0">
                <a:latin typeface="Quicksand" pitchFamily="2" charset="0"/>
              </a:rPr>
              <a:t>Data rich</a:t>
            </a:r>
          </a:p>
        </p:txBody>
      </p:sp>
      <p:pic>
        <p:nvPicPr>
          <p:cNvPr id="3078" name="Picture 6" descr="Image result for logic model">
            <a:extLst>
              <a:ext uri="{FF2B5EF4-FFF2-40B4-BE49-F238E27FC236}">
                <a16:creationId xmlns:a16="http://schemas.microsoft.com/office/drawing/2014/main" id="{FC774761-11D9-4C4B-918D-F8A2C71C27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161" y="3907368"/>
            <a:ext cx="3218233" cy="23500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nkey diagram">
            <a:extLst>
              <a:ext uri="{FF2B5EF4-FFF2-40B4-BE49-F238E27FC236}">
                <a16:creationId xmlns:a16="http://schemas.microsoft.com/office/drawing/2014/main" id="{2FB37A34-5C67-4DAA-89C5-9243322BE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161" y="1573025"/>
            <a:ext cx="3218233" cy="201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35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normAutofit/>
          </a:bodyPr>
          <a:lstStyle/>
          <a:p>
            <a:r>
              <a:rPr lang="en-US" sz="3600" b="1" dirty="0">
                <a:latin typeface="Quicksand" pitchFamily="2" charset="0"/>
              </a:rPr>
              <a:t>Exploratory vs. Explanatory Data Visualization</a:t>
            </a: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3589505" y="1999281"/>
            <a:ext cx="8161507" cy="4177682"/>
          </a:xfrm>
        </p:spPr>
        <p:txBody>
          <a:bodyPr>
            <a:normAutofit/>
          </a:bodyPr>
          <a:lstStyle/>
          <a:p>
            <a:pPr marL="0" indent="0">
              <a:buNone/>
            </a:pPr>
            <a:r>
              <a:rPr lang="en-US" sz="2400" b="1" dirty="0">
                <a:latin typeface="Quicksand" pitchFamily="2" charset="0"/>
              </a:rPr>
              <a:t>Exploratory:</a:t>
            </a:r>
          </a:p>
          <a:p>
            <a:r>
              <a:rPr lang="en-US" sz="2400" dirty="0">
                <a:latin typeface="Quicksand" pitchFamily="2" charset="0"/>
              </a:rPr>
              <a:t>Unpolished, “quick and dirty” plots and charts</a:t>
            </a:r>
          </a:p>
          <a:p>
            <a:r>
              <a:rPr lang="en-US" sz="2400" dirty="0">
                <a:latin typeface="Quicksand" pitchFamily="2" charset="0"/>
              </a:rPr>
              <a:t>Technique for exploring, learning, understanding data</a:t>
            </a:r>
          </a:p>
          <a:p>
            <a:r>
              <a:rPr lang="en-US" sz="2400" dirty="0">
                <a:latin typeface="Quicksand" pitchFamily="2" charset="0"/>
              </a:rPr>
              <a:t>Used internally by analysts and content experts</a:t>
            </a:r>
          </a:p>
          <a:p>
            <a:pPr marL="0" indent="0">
              <a:buNone/>
            </a:pPr>
            <a:endParaRPr lang="en-US" sz="800" dirty="0">
              <a:latin typeface="Quicksand" pitchFamily="2" charset="0"/>
            </a:endParaRPr>
          </a:p>
          <a:p>
            <a:pPr marL="0" indent="0">
              <a:buNone/>
            </a:pPr>
            <a:endParaRPr lang="en-US" sz="800" dirty="0">
              <a:latin typeface="Quicksand" pitchFamily="2" charset="0"/>
            </a:endParaRPr>
          </a:p>
          <a:p>
            <a:pPr marL="0" indent="0">
              <a:buNone/>
            </a:pPr>
            <a:r>
              <a:rPr lang="en-US" sz="2400" b="1" dirty="0">
                <a:latin typeface="Quicksand" pitchFamily="2" charset="0"/>
              </a:rPr>
              <a:t>Explanatory:</a:t>
            </a:r>
          </a:p>
          <a:p>
            <a:r>
              <a:rPr lang="en-US" sz="2400" dirty="0">
                <a:latin typeface="Quicksand" pitchFamily="2" charset="0"/>
              </a:rPr>
              <a:t>Polished, publication-ready plots and charts</a:t>
            </a:r>
          </a:p>
          <a:p>
            <a:r>
              <a:rPr lang="en-US" sz="2400" dirty="0">
                <a:latin typeface="Quicksand" pitchFamily="2" charset="0"/>
              </a:rPr>
              <a:t>Intended to share with broad audience</a:t>
            </a:r>
          </a:p>
          <a:p>
            <a:endParaRPr lang="en-US" sz="2400"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Distribution of gross worker earnings by race.</a:t>
            </a:r>
          </a:p>
        </p:txBody>
      </p:sp>
      <p:pic>
        <p:nvPicPr>
          <p:cNvPr id="5" name="Picture 4">
            <a:extLst>
              <a:ext uri="{FF2B5EF4-FFF2-40B4-BE49-F238E27FC236}">
                <a16:creationId xmlns:a16="http://schemas.microsoft.com/office/drawing/2014/main" id="{93010169-367B-438F-A9DC-ECD824733D9B}"/>
              </a:ext>
            </a:extLst>
          </p:cNvPr>
          <p:cNvPicPr>
            <a:picLocks noChangeAspect="1"/>
          </p:cNvPicPr>
          <p:nvPr/>
        </p:nvPicPr>
        <p:blipFill>
          <a:blip r:embed="rId2"/>
          <a:stretch>
            <a:fillRect/>
          </a:stretch>
        </p:blipFill>
        <p:spPr>
          <a:xfrm>
            <a:off x="320124" y="4326783"/>
            <a:ext cx="3049775" cy="1715243"/>
          </a:xfrm>
          <a:prstGeom prst="rect">
            <a:avLst/>
          </a:prstGeom>
        </p:spPr>
      </p:pic>
      <p:pic>
        <p:nvPicPr>
          <p:cNvPr id="6" name="Picture 5">
            <a:extLst>
              <a:ext uri="{FF2B5EF4-FFF2-40B4-BE49-F238E27FC236}">
                <a16:creationId xmlns:a16="http://schemas.microsoft.com/office/drawing/2014/main" id="{712767DC-896A-4A4C-BDF7-5B77C4C0F0F9}"/>
              </a:ext>
            </a:extLst>
          </p:cNvPr>
          <p:cNvPicPr>
            <a:picLocks noChangeAspect="1"/>
          </p:cNvPicPr>
          <p:nvPr/>
        </p:nvPicPr>
        <p:blipFill>
          <a:blip r:embed="rId3"/>
          <a:stretch>
            <a:fillRect/>
          </a:stretch>
        </p:blipFill>
        <p:spPr>
          <a:xfrm>
            <a:off x="313800" y="1690689"/>
            <a:ext cx="3049775" cy="2220236"/>
          </a:xfrm>
          <a:prstGeom prst="rect">
            <a:avLst/>
          </a:prstGeom>
        </p:spPr>
      </p:pic>
    </p:spTree>
    <p:extLst>
      <p:ext uri="{BB962C8B-B14F-4D97-AF65-F5344CB8AC3E}">
        <p14:creationId xmlns:p14="http://schemas.microsoft.com/office/powerpoint/2010/main" val="1530601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7245458" y="1894969"/>
            <a:ext cx="4505554" cy="4281994"/>
          </a:xfrm>
        </p:spPr>
        <p:txBody>
          <a:bodyPr>
            <a:noAutofit/>
          </a:bodyPr>
          <a:lstStyle/>
          <a:p>
            <a:pPr marL="0" indent="0">
              <a:buNone/>
            </a:pPr>
            <a:r>
              <a:rPr lang="en-US" sz="2400" b="1" dirty="0">
                <a:latin typeface="Quicksand" pitchFamily="2" charset="0"/>
              </a:rPr>
              <a:t>Raw Data:</a:t>
            </a:r>
          </a:p>
          <a:p>
            <a:r>
              <a:rPr lang="en-US" sz="2400" dirty="0">
                <a:latin typeface="Quicksand" pitchFamily="2" charset="0"/>
              </a:rPr>
              <a:t>Workforce Summary, I-690</a:t>
            </a:r>
          </a:p>
          <a:p>
            <a:r>
              <a:rPr lang="en-US" sz="2400" dirty="0">
                <a:latin typeface="Quicksand" pitchFamily="2" charset="0"/>
              </a:rPr>
              <a:t>20 Contractors, 400 Workers</a:t>
            </a:r>
          </a:p>
          <a:p>
            <a:pPr marL="0" indent="0">
              <a:buNone/>
            </a:pPr>
            <a:endParaRPr lang="en-US" sz="2400" dirty="0">
              <a:latin typeface="Quicksand" pitchFamily="2" charset="0"/>
            </a:endParaRPr>
          </a:p>
          <a:p>
            <a:pPr marL="0" indent="0">
              <a:buNone/>
            </a:pPr>
            <a:r>
              <a:rPr lang="en-US" sz="2400" b="1" dirty="0">
                <a:latin typeface="Quicksand" pitchFamily="2" charset="0"/>
              </a:rPr>
              <a:t>Variables:</a:t>
            </a:r>
          </a:p>
          <a:p>
            <a:r>
              <a:rPr lang="en-US" sz="2400" dirty="0">
                <a:latin typeface="Quicksand" pitchFamily="2" charset="0"/>
              </a:rPr>
              <a:t>Contractor</a:t>
            </a:r>
          </a:p>
          <a:p>
            <a:r>
              <a:rPr lang="en-US" sz="2400" dirty="0">
                <a:latin typeface="Quicksand" pitchFamily="2" charset="0"/>
              </a:rPr>
              <a:t>Worker gender, race</a:t>
            </a:r>
          </a:p>
          <a:p>
            <a:r>
              <a:rPr lang="en-US" sz="2400" dirty="0">
                <a:latin typeface="Quicksand" pitchFamily="2" charset="0"/>
              </a:rPr>
              <a:t>Total worker hours</a:t>
            </a:r>
          </a:p>
          <a:p>
            <a:r>
              <a:rPr lang="en-US" sz="2400" dirty="0">
                <a:latin typeface="Quicksand" pitchFamily="2" charset="0"/>
              </a:rPr>
              <a:t>Total worker earnings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pic>
        <p:nvPicPr>
          <p:cNvPr id="10" name="Picture 9">
            <a:extLst>
              <a:ext uri="{FF2B5EF4-FFF2-40B4-BE49-F238E27FC236}">
                <a16:creationId xmlns:a16="http://schemas.microsoft.com/office/drawing/2014/main" id="{3C40E28E-E60B-45B5-862D-CAEB8D825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9" y="1894969"/>
            <a:ext cx="6251642" cy="3361524"/>
          </a:xfrm>
          <a:prstGeom prst="rect">
            <a:avLst/>
          </a:prstGeom>
        </p:spPr>
      </p:pic>
    </p:spTree>
    <p:extLst>
      <p:ext uri="{BB962C8B-B14F-4D97-AF65-F5344CB8AC3E}">
        <p14:creationId xmlns:p14="http://schemas.microsoft.com/office/powerpoint/2010/main" val="1458045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3" name="Content Placeholder 2">
            <a:extLst>
              <a:ext uri="{FF2B5EF4-FFF2-40B4-BE49-F238E27FC236}">
                <a16:creationId xmlns:a16="http://schemas.microsoft.com/office/drawing/2014/main" id="{4AAE1FEF-A594-4EEC-B1EB-A0CEF481F7BC}"/>
              </a:ext>
            </a:extLst>
          </p:cNvPr>
          <p:cNvSpPr>
            <a:spLocks noGrp="1"/>
          </p:cNvSpPr>
          <p:nvPr>
            <p:ph idx="1"/>
          </p:nvPr>
        </p:nvSpPr>
        <p:spPr>
          <a:xfrm>
            <a:off x="6580764" y="3967566"/>
            <a:ext cx="3920246" cy="1994019"/>
          </a:xfrm>
        </p:spPr>
        <p:txBody>
          <a:bodyPr>
            <a:normAutofit/>
          </a:bodyPr>
          <a:lstStyle/>
          <a:p>
            <a:pPr marL="0" indent="0">
              <a:buNone/>
            </a:pPr>
            <a:r>
              <a:rPr lang="en-US" sz="2000" b="1" dirty="0">
                <a:latin typeface="Quicksand" pitchFamily="2" charset="0"/>
              </a:rPr>
              <a:t>Scatter Plots: Two Variables</a:t>
            </a:r>
          </a:p>
          <a:p>
            <a:r>
              <a:rPr lang="en-US" sz="2000" dirty="0">
                <a:latin typeface="Quicksand" pitchFamily="2" charset="0"/>
              </a:rPr>
              <a:t>Strength of relationship</a:t>
            </a:r>
          </a:p>
          <a:p>
            <a:r>
              <a:rPr lang="en-US" sz="2000" dirty="0">
                <a:latin typeface="Quicksand" pitchFamily="2" charset="0"/>
              </a:rPr>
              <a:t>Direction of relationship</a:t>
            </a:r>
          </a:p>
          <a:p>
            <a:r>
              <a:rPr lang="en-US" sz="2000" dirty="0">
                <a:latin typeface="Quicksand" pitchFamily="2" charset="0"/>
              </a:rPr>
              <a:t>Abnormalities, Outliers</a:t>
            </a: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EBB4ABBE-8472-4A4E-9BF9-114C6ABCCE57}"/>
                  </a:ext>
                </a:extLst>
              </p:cNvPr>
              <p:cNvGraphicFramePr/>
              <p:nvPr>
                <p:extLst>
                  <p:ext uri="{D42A27DB-BD31-4B8C-83A1-F6EECF244321}">
                    <p14:modId xmlns:p14="http://schemas.microsoft.com/office/powerpoint/2010/main" val="3265725486"/>
                  </p:ext>
                </p:extLst>
              </p:nvPr>
            </p:nvGraphicFramePr>
            <p:xfrm>
              <a:off x="838200" y="1690688"/>
              <a:ext cx="4773038" cy="211282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EBB4ABBE-8472-4A4E-9BF9-114C6ABCCE57}"/>
                  </a:ext>
                </a:extLst>
              </p:cNvPr>
              <p:cNvPicPr>
                <a:picLocks noGrp="1" noRot="1" noChangeAspect="1" noMove="1" noResize="1" noEditPoints="1" noAdjustHandles="1" noChangeArrowheads="1" noChangeShapeType="1"/>
              </p:cNvPicPr>
              <p:nvPr/>
            </p:nvPicPr>
            <p:blipFill>
              <a:blip r:embed="rId3"/>
              <a:stretch>
                <a:fillRect/>
              </a:stretch>
            </p:blipFill>
            <p:spPr>
              <a:xfrm>
                <a:off x="838200" y="1690688"/>
                <a:ext cx="4773038" cy="2112827"/>
              </a:xfrm>
              <a:prstGeom prst="rect">
                <a:avLst/>
              </a:prstGeom>
            </p:spPr>
          </p:pic>
        </mc:Fallback>
      </mc:AlternateContent>
      <p:graphicFrame>
        <p:nvGraphicFramePr>
          <p:cNvPr id="11" name="Chart 10">
            <a:extLst>
              <a:ext uri="{FF2B5EF4-FFF2-40B4-BE49-F238E27FC236}">
                <a16:creationId xmlns:a16="http://schemas.microsoft.com/office/drawing/2014/main" id="{6C0D8025-6D3D-4661-ADAE-DDF358161DF4}"/>
              </a:ext>
            </a:extLst>
          </p:cNvPr>
          <p:cNvGraphicFramePr>
            <a:graphicFrameLocks/>
          </p:cNvGraphicFramePr>
          <p:nvPr>
            <p:extLst>
              <p:ext uri="{D42A27DB-BD31-4B8C-83A1-F6EECF244321}">
                <p14:modId xmlns:p14="http://schemas.microsoft.com/office/powerpoint/2010/main" val="2227525672"/>
              </p:ext>
            </p:extLst>
          </p:nvPr>
        </p:nvGraphicFramePr>
        <p:xfrm>
          <a:off x="838200" y="3803514"/>
          <a:ext cx="4773038" cy="2577831"/>
        </p:xfrm>
        <a:graphic>
          <a:graphicData uri="http://schemas.openxmlformats.org/drawingml/2006/chart">
            <c:chart xmlns:c="http://schemas.openxmlformats.org/drawingml/2006/chart" xmlns:r="http://schemas.openxmlformats.org/officeDocument/2006/relationships" r:id="rId4"/>
          </a:graphicData>
        </a:graphic>
      </p:graphicFrame>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6580764" y="2087824"/>
            <a:ext cx="3458181" cy="17383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Histograms: One Variable</a:t>
            </a:r>
          </a:p>
          <a:p>
            <a:r>
              <a:rPr lang="en-US" sz="2400" dirty="0">
                <a:latin typeface="Quicksand" pitchFamily="2" charset="0"/>
              </a:rPr>
              <a:t>Distributions</a:t>
            </a:r>
          </a:p>
          <a:p>
            <a:r>
              <a:rPr lang="en-US" sz="2400" dirty="0">
                <a:latin typeface="Quicksand" pitchFamily="2" charset="0"/>
              </a:rPr>
              <a:t>Peaks (“Modes”)</a:t>
            </a:r>
          </a:p>
          <a:p>
            <a:r>
              <a:rPr lang="en-US" sz="2400" dirty="0">
                <a:latin typeface="Quicksand" pitchFamily="2" charset="0"/>
              </a:rPr>
              <a:t>Concentration, Skew</a:t>
            </a:r>
          </a:p>
          <a:p>
            <a:r>
              <a:rPr lang="en-US" sz="2400" dirty="0">
                <a:latin typeface="Quicksand" pitchFamily="2" charset="0"/>
              </a:rPr>
              <a:t>Abnormalities, Outliers</a:t>
            </a:r>
          </a:p>
        </p:txBody>
      </p:sp>
    </p:spTree>
    <p:extLst>
      <p:ext uri="{BB962C8B-B14F-4D97-AF65-F5344CB8AC3E}">
        <p14:creationId xmlns:p14="http://schemas.microsoft.com/office/powerpoint/2010/main" val="302671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6DD5E-72EB-4A4B-960B-973077810697}"/>
              </a:ext>
            </a:extLst>
          </p:cNvPr>
          <p:cNvPicPr>
            <a:picLocks noChangeAspect="1"/>
          </p:cNvPicPr>
          <p:nvPr/>
        </p:nvPicPr>
        <p:blipFill>
          <a:blip r:embed="rId2"/>
          <a:stretch>
            <a:fillRect/>
          </a:stretch>
        </p:blipFill>
        <p:spPr>
          <a:xfrm>
            <a:off x="838200" y="1801820"/>
            <a:ext cx="5831007" cy="4048631"/>
          </a:xfrm>
          <a:prstGeom prst="rect">
            <a:avLst/>
          </a:prstGeom>
        </p:spPr>
      </p:pic>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Onondaga County (2018). </a:t>
            </a:r>
            <a:r>
              <a:rPr lang="en-US" sz="1000" i="1" dirty="0">
                <a:latin typeface="Quicksand" pitchFamily="2" charset="0"/>
              </a:rPr>
              <a:t>Contract Workforce Summary, I-690.</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20065" y="2559844"/>
            <a:ext cx="3730227" cy="17383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Pairs Plots: All Variables</a:t>
            </a:r>
          </a:p>
          <a:p>
            <a:r>
              <a:rPr lang="en-US" sz="2400" dirty="0">
                <a:latin typeface="Quicksand" pitchFamily="2" charset="0"/>
              </a:rPr>
              <a:t>Automatic plot selection</a:t>
            </a:r>
          </a:p>
          <a:p>
            <a:r>
              <a:rPr lang="en-US" sz="2400" dirty="0">
                <a:latin typeface="Quicksand" pitchFamily="2" charset="0"/>
              </a:rPr>
              <a:t>Uses common scales</a:t>
            </a:r>
          </a:p>
          <a:p>
            <a:r>
              <a:rPr lang="en-US" sz="2400" dirty="0">
                <a:latin typeface="Quicksand" pitchFamily="2" charset="0"/>
              </a:rPr>
              <a:t>One line of code (R)</a:t>
            </a:r>
          </a:p>
          <a:p>
            <a:endParaRPr lang="en-US" sz="2400" dirty="0">
              <a:latin typeface="Quicksand" pitchFamily="2" charset="0"/>
            </a:endParaRPr>
          </a:p>
        </p:txBody>
      </p:sp>
    </p:spTree>
    <p:extLst>
      <p:ext uri="{BB962C8B-B14F-4D97-AF65-F5344CB8AC3E}">
        <p14:creationId xmlns:p14="http://schemas.microsoft.com/office/powerpoint/2010/main" val="4016711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Exploratory Viz</a:t>
            </a:r>
            <a:br>
              <a:rPr lang="en-US" b="1" dirty="0">
                <a:latin typeface="Quicksand" pitchFamily="2" charset="0"/>
              </a:rPr>
            </a:br>
            <a:r>
              <a:rPr lang="en-US" sz="2400" dirty="0">
                <a:latin typeface="Quicksand" pitchFamily="2" charset="0"/>
              </a:rPr>
              <a:t>An Example “In the Wild”</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a:t>
            </a:r>
            <a:br>
              <a:rPr lang="en-US" sz="1000" dirty="0">
                <a:latin typeface="Quicksand" pitchFamily="2" charset="0"/>
              </a:rPr>
            </a:br>
            <a:r>
              <a:rPr lang="en-US" sz="1000" dirty="0">
                <a:latin typeface="Quicksand" pitchFamily="2" charset="0"/>
              </a:rPr>
              <a:t>User “</a:t>
            </a:r>
            <a:r>
              <a:rPr lang="en-US" sz="1000" dirty="0" err="1">
                <a:latin typeface="Quicksand" pitchFamily="2" charset="0"/>
              </a:rPr>
              <a:t>superpaow</a:t>
            </a:r>
            <a:r>
              <a:rPr lang="en-US" sz="1000" dirty="0">
                <a:latin typeface="Quicksand" pitchFamily="2" charset="0"/>
              </a:rPr>
              <a:t>”. </a:t>
            </a:r>
            <a:r>
              <a:rPr lang="en-US" sz="1000" i="1" dirty="0">
                <a:latin typeface="Quicksand" pitchFamily="2" charset="0"/>
              </a:rPr>
              <a:t>Data is Beautiful</a:t>
            </a:r>
            <a:r>
              <a:rPr lang="en-US" sz="1000" dirty="0">
                <a:latin typeface="Quicksand" pitchFamily="2" charset="0"/>
              </a:rPr>
              <a:t>. Reddit &amp; Google Trends.</a:t>
            </a:r>
            <a:endParaRPr lang="en-US" sz="1000" i="1" dirty="0">
              <a:latin typeface="Quicksand" pitchFamily="2" charset="0"/>
            </a:endParaRPr>
          </a:p>
        </p:txBody>
      </p:sp>
      <p:pic>
        <p:nvPicPr>
          <p:cNvPr id="6" name="Picture 6" descr="https://i.redd.it/5ybj7f4wg7hz.png">
            <a:hlinkClick r:id="rId2" action="ppaction://hlinkfile"/>
            <a:extLst>
              <a:ext uri="{FF2B5EF4-FFF2-40B4-BE49-F238E27FC236}">
                <a16:creationId xmlns:a16="http://schemas.microsoft.com/office/drawing/2014/main" id="{7E507BE8-CD20-40E4-BEF4-BC5C88E2675F}"/>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33555" y="1765690"/>
            <a:ext cx="7924889" cy="458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39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b="1" dirty="0">
                <a:latin typeface="Quicksand" pitchFamily="2" charset="0"/>
              </a:rPr>
              <a:t>Explanatory Viz</a:t>
            </a:r>
            <a:br>
              <a:rPr lang="en-US" b="1" dirty="0">
                <a:latin typeface="Quicksand" pitchFamily="2" charset="0"/>
              </a:rPr>
            </a:br>
            <a:r>
              <a:rPr lang="en-US" sz="2400" dirty="0">
                <a:latin typeface="Quicksand" pitchFamily="2" charset="0"/>
              </a:rPr>
              <a:t>Interstate 690 Renovations in Syracuse, NY</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Crawford, Jamison (2019). </a:t>
            </a:r>
            <a:r>
              <a:rPr lang="en-US" sz="1000" i="1" dirty="0">
                <a:latin typeface="Quicksand" pitchFamily="2" charset="0"/>
              </a:rPr>
              <a:t>Racial Equity Impact Statement Analysis.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Explanatory Visualization</a:t>
            </a:r>
          </a:p>
          <a:p>
            <a:r>
              <a:rPr lang="en-US" sz="2400" dirty="0">
                <a:latin typeface="Quicksand" pitchFamily="2" charset="0"/>
              </a:rPr>
              <a:t>Polished, publication-ready</a:t>
            </a:r>
          </a:p>
          <a:p>
            <a:r>
              <a:rPr lang="en-US" sz="2400" dirty="0">
                <a:latin typeface="Quicksand" pitchFamily="2" charset="0"/>
              </a:rPr>
              <a:t>Labelled appropriately</a:t>
            </a:r>
          </a:p>
          <a:p>
            <a:r>
              <a:rPr lang="en-US" sz="2400" dirty="0">
                <a:latin typeface="Quicksand" pitchFamily="2" charset="0"/>
              </a:rPr>
              <a:t>Limited non-data ink</a:t>
            </a:r>
          </a:p>
          <a:p>
            <a:r>
              <a:rPr lang="en-US" sz="2400" dirty="0">
                <a:latin typeface="Quicksand" pitchFamily="2" charset="0"/>
              </a:rPr>
              <a:t>Makes the data pop</a:t>
            </a:r>
          </a:p>
          <a:p>
            <a:r>
              <a:rPr lang="en-US" sz="2400" dirty="0">
                <a:latin typeface="Quicksand" pitchFamily="2" charset="0"/>
              </a:rPr>
              <a:t>For broad audiences</a:t>
            </a:r>
          </a:p>
        </p:txBody>
      </p:sp>
      <p:pic>
        <p:nvPicPr>
          <p:cNvPr id="3" name="Picture 2">
            <a:extLst>
              <a:ext uri="{FF2B5EF4-FFF2-40B4-BE49-F238E27FC236}">
                <a16:creationId xmlns:a16="http://schemas.microsoft.com/office/drawing/2014/main" id="{6A826ADC-0DDE-4069-869B-0EBD4DFB7FCB}"/>
              </a:ext>
            </a:extLst>
          </p:cNvPr>
          <p:cNvPicPr>
            <a:picLocks noChangeAspect="1"/>
          </p:cNvPicPr>
          <p:nvPr/>
        </p:nvPicPr>
        <p:blipFill>
          <a:blip r:embed="rId2"/>
          <a:stretch>
            <a:fillRect/>
          </a:stretch>
        </p:blipFill>
        <p:spPr>
          <a:xfrm>
            <a:off x="838200" y="1801820"/>
            <a:ext cx="5831007" cy="3772565"/>
          </a:xfrm>
          <a:prstGeom prst="rect">
            <a:avLst/>
          </a:prstGeom>
        </p:spPr>
      </p:pic>
    </p:spTree>
    <p:extLst>
      <p:ext uri="{BB962C8B-B14F-4D97-AF65-F5344CB8AC3E}">
        <p14:creationId xmlns:p14="http://schemas.microsoft.com/office/powerpoint/2010/main" val="4231815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365125"/>
            <a:ext cx="10515600" cy="1325563"/>
          </a:xfrm>
        </p:spPr>
        <p:txBody>
          <a:bodyPr/>
          <a:lstStyle/>
          <a:p>
            <a:r>
              <a:rPr lang="en-US" sz="3600" b="1" dirty="0">
                <a:latin typeface="Quicksand" pitchFamily="2" charset="0"/>
              </a:rPr>
              <a:t>Why Exploratory Viz?</a:t>
            </a:r>
            <a:br>
              <a:rPr lang="en-US" b="1" dirty="0">
                <a:latin typeface="Quicksand" pitchFamily="2" charset="0"/>
              </a:rPr>
            </a:br>
            <a:r>
              <a:rPr lang="en-US" sz="2400" dirty="0">
                <a:latin typeface="Quicksand" pitchFamily="2" charset="0"/>
              </a:rPr>
              <a:t>Anscombe’s Quartet</a:t>
            </a:r>
            <a:endParaRPr lang="en-US" dirty="0">
              <a:latin typeface="Quicksand" pitchFamily="2" charset="0"/>
            </a:endParaRPr>
          </a:p>
        </p:txBody>
      </p:sp>
      <p:sp>
        <p:nvSpPr>
          <p:cNvPr id="4" name="Rectangle 3">
            <a:extLst>
              <a:ext uri="{FF2B5EF4-FFF2-40B4-BE49-F238E27FC236}">
                <a16:creationId xmlns:a16="http://schemas.microsoft.com/office/drawing/2014/main" id="{D51D3DE2-B971-49B9-BDAE-1FD240F90432}"/>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Anscombe’s Quartet.</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013196" y="2302645"/>
            <a:ext cx="4475170" cy="2965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Quicksand" pitchFamily="2" charset="0"/>
              </a:rPr>
              <a:t>Four unique datasets</a:t>
            </a:r>
          </a:p>
          <a:p>
            <a:r>
              <a:rPr lang="en-US" sz="2400" dirty="0">
                <a:latin typeface="Quicksand" pitchFamily="2" charset="0"/>
              </a:rPr>
              <a:t>Same average for X &amp; Y</a:t>
            </a:r>
          </a:p>
          <a:p>
            <a:r>
              <a:rPr lang="en-US" sz="2400" dirty="0">
                <a:latin typeface="Quicksand" pitchFamily="2" charset="0"/>
              </a:rPr>
              <a:t>Same variance for X &amp; Y</a:t>
            </a:r>
          </a:p>
          <a:p>
            <a:r>
              <a:rPr lang="en-US" sz="2400" dirty="0">
                <a:latin typeface="Quicksand" pitchFamily="2" charset="0"/>
              </a:rPr>
              <a:t>Same correlation (</a:t>
            </a:r>
            <a:r>
              <a:rPr lang="en-US" sz="2400" i="1" dirty="0">
                <a:latin typeface="Quicksand" pitchFamily="2" charset="0"/>
              </a:rPr>
              <a:t>r</a:t>
            </a:r>
            <a:r>
              <a:rPr lang="en-US" sz="2400" dirty="0">
                <a:latin typeface="Quicksand" pitchFamily="2" charset="0"/>
              </a:rPr>
              <a:t>)</a:t>
            </a:r>
          </a:p>
          <a:p>
            <a:r>
              <a:rPr lang="en-US" sz="2400" dirty="0">
                <a:latin typeface="Quicksand" pitchFamily="2" charset="0"/>
              </a:rPr>
              <a:t>Same linear regression</a:t>
            </a:r>
          </a:p>
          <a:p>
            <a:r>
              <a:rPr lang="en-US" sz="2400" dirty="0">
                <a:latin typeface="Quicksand" pitchFamily="2" charset="0"/>
              </a:rPr>
              <a:t>Same coefficients</a:t>
            </a:r>
          </a:p>
        </p:txBody>
      </p:sp>
      <p:pic>
        <p:nvPicPr>
          <p:cNvPr id="1026" name="Picture 2" descr="https://upload.wikimedia.org/wikipedia/commons/thumb/e/ec/Anscombe%27s_quartet_3.svg/1280px-Anscombe%27s_quartet_3.svg.png">
            <a:extLst>
              <a:ext uri="{FF2B5EF4-FFF2-40B4-BE49-F238E27FC236}">
                <a16:creationId xmlns:a16="http://schemas.microsoft.com/office/drawing/2014/main" id="{80AAA0C9-FFC8-4F99-8E08-B36DE7F2E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01820"/>
            <a:ext cx="5645365" cy="410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4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312" y="328549"/>
            <a:ext cx="10515600" cy="1325563"/>
          </a:xfrm>
        </p:spPr>
        <p:txBody>
          <a:bodyPr/>
          <a:lstStyle/>
          <a:p>
            <a:r>
              <a:rPr lang="en-US" b="1" dirty="0">
                <a:latin typeface="Quicksand" pitchFamily="2" charset="0"/>
              </a:rPr>
              <a:t>Origins &amp; Meeting Cholera</a:t>
            </a:r>
          </a:p>
        </p:txBody>
      </p:sp>
      <p:sp>
        <p:nvSpPr>
          <p:cNvPr id="3" name="Content Placeholder 2"/>
          <p:cNvSpPr>
            <a:spLocks noGrp="1"/>
          </p:cNvSpPr>
          <p:nvPr>
            <p:ph idx="1"/>
          </p:nvPr>
        </p:nvSpPr>
        <p:spPr>
          <a:xfrm>
            <a:off x="1589786" y="2146186"/>
            <a:ext cx="9359900" cy="3795551"/>
          </a:xfrm>
        </p:spPr>
        <p:txBody>
          <a:bodyPr>
            <a:normAutofit/>
          </a:bodyPr>
          <a:lstStyle/>
          <a:p>
            <a:pPr>
              <a:spcBef>
                <a:spcPts val="3000"/>
              </a:spcBef>
            </a:pPr>
            <a:r>
              <a:rPr lang="en-US" sz="3200" b="1" dirty="0">
                <a:latin typeface="Quicksand" pitchFamily="2" charset="0"/>
              </a:rPr>
              <a:t>Humble Birth: </a:t>
            </a:r>
            <a:r>
              <a:rPr lang="en-US" sz="3200" dirty="0">
                <a:latin typeface="Quicksand" pitchFamily="2" charset="0"/>
              </a:rPr>
              <a:t>Born in 1813 (York slums)</a:t>
            </a:r>
          </a:p>
          <a:p>
            <a:pPr>
              <a:spcBef>
                <a:spcPts val="3000"/>
              </a:spcBef>
            </a:pPr>
            <a:r>
              <a:rPr lang="en-US" sz="3200" b="1" dirty="0">
                <a:latin typeface="Quicksand" pitchFamily="2" charset="0"/>
              </a:rPr>
              <a:t>Apprenticeship:</a:t>
            </a:r>
            <a:r>
              <a:rPr lang="en-US" sz="3200" dirty="0">
                <a:latin typeface="Quicksand" pitchFamily="2" charset="0"/>
              </a:rPr>
              <a:t> Newcastle (Age 14)</a:t>
            </a:r>
          </a:p>
          <a:p>
            <a:pPr>
              <a:spcBef>
                <a:spcPts val="3000"/>
              </a:spcBef>
            </a:pPr>
            <a:r>
              <a:rPr lang="en-US" sz="3200" b="1" dirty="0">
                <a:latin typeface="Quicksand" pitchFamily="2" charset="0"/>
              </a:rPr>
              <a:t>First Contact: </a:t>
            </a:r>
            <a:r>
              <a:rPr lang="en-US" sz="3200" dirty="0">
                <a:latin typeface="Quicksand" pitchFamily="2" charset="0"/>
              </a:rPr>
              <a:t>Cholera Outbreak, 1831</a:t>
            </a:r>
          </a:p>
          <a:p>
            <a:pPr>
              <a:spcBef>
                <a:spcPts val="3000"/>
              </a:spcBef>
            </a:pPr>
            <a:r>
              <a:rPr lang="en-US" sz="3200" b="1" dirty="0">
                <a:latin typeface="Quicksand" pitchFamily="2" charset="0"/>
              </a:rPr>
              <a:t>Germ Theory: </a:t>
            </a:r>
            <a:r>
              <a:rPr lang="en-US" sz="3200" dirty="0">
                <a:latin typeface="Quicksand" pitchFamily="2" charset="0"/>
              </a:rPr>
              <a:t>Only 1/20 doctors believed</a:t>
            </a:r>
          </a:p>
        </p:txBody>
      </p:sp>
    </p:spTree>
    <p:extLst>
      <p:ext uri="{BB962C8B-B14F-4D97-AF65-F5344CB8AC3E}">
        <p14:creationId xmlns:p14="http://schemas.microsoft.com/office/powerpoint/2010/main" val="2981673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a:t>
            </a:r>
            <a:br>
              <a:rPr lang="en-US" b="1" dirty="0">
                <a:latin typeface="Quicksand" pitchFamily="2" charset="0"/>
              </a:rPr>
            </a:br>
            <a:r>
              <a:rPr lang="en-US" b="1" dirty="0">
                <a:latin typeface="Quicksand" pitchFamily="2" charset="0"/>
              </a:rPr>
              <a:t>You are always persuading.</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233842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Which increase in income is more dramatic?</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BEE55208-B943-4BE3-AD35-EDE0B68C54FC}"/>
              </a:ext>
            </a:extLst>
          </p:cNvPr>
          <p:cNvSpPr/>
          <p:nvPr/>
        </p:nvSpPr>
        <p:spPr>
          <a:xfrm>
            <a:off x="494204" y="5425641"/>
            <a:ext cx="3500423" cy="338554"/>
          </a:xfrm>
          <a:prstGeom prst="rect">
            <a:avLst/>
          </a:prstGeom>
        </p:spPr>
        <p:txBody>
          <a:bodyPr wrap="square">
            <a:spAutoFit/>
          </a:bodyPr>
          <a:lstStyle/>
          <a:p>
            <a:pPr algn="ctr"/>
            <a:r>
              <a:rPr lang="en-US" sz="1600" b="1" dirty="0">
                <a:latin typeface="Quicksand" pitchFamily="2" charset="0"/>
              </a:rPr>
              <a:t>Increase A</a:t>
            </a:r>
          </a:p>
        </p:txBody>
      </p:sp>
      <p:sp>
        <p:nvSpPr>
          <p:cNvPr id="9" name="Rectangle 8">
            <a:extLst>
              <a:ext uri="{FF2B5EF4-FFF2-40B4-BE49-F238E27FC236}">
                <a16:creationId xmlns:a16="http://schemas.microsoft.com/office/drawing/2014/main" id="{B88E32AA-9280-4A6A-875F-E3712533692B}"/>
              </a:ext>
            </a:extLst>
          </p:cNvPr>
          <p:cNvSpPr/>
          <p:nvPr/>
        </p:nvSpPr>
        <p:spPr>
          <a:xfrm>
            <a:off x="6389151" y="5425641"/>
            <a:ext cx="3500423" cy="338554"/>
          </a:xfrm>
          <a:prstGeom prst="rect">
            <a:avLst/>
          </a:prstGeom>
        </p:spPr>
        <p:txBody>
          <a:bodyPr wrap="square">
            <a:spAutoFit/>
          </a:bodyPr>
          <a:lstStyle/>
          <a:p>
            <a:pPr algn="ctr"/>
            <a:r>
              <a:rPr lang="en-US" sz="1600" b="1" dirty="0">
                <a:latin typeface="Quicksand" pitchFamily="2" charset="0"/>
              </a:rPr>
              <a:t>Increase B</a:t>
            </a:r>
          </a:p>
        </p:txBody>
      </p:sp>
    </p:spTree>
    <p:extLst>
      <p:ext uri="{BB962C8B-B14F-4D97-AF65-F5344CB8AC3E}">
        <p14:creationId xmlns:p14="http://schemas.microsoft.com/office/powerpoint/2010/main" val="2881305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Neither, I just turned my phone sideways.</a:t>
            </a:r>
          </a:p>
        </p:txBody>
      </p:sp>
      <p:pic>
        <p:nvPicPr>
          <p:cNvPr id="5" name="Picture 4">
            <a:extLst>
              <a:ext uri="{FF2B5EF4-FFF2-40B4-BE49-F238E27FC236}">
                <a16:creationId xmlns:a16="http://schemas.microsoft.com/office/drawing/2014/main" id="{C45B5EEC-05A2-4438-BE44-4A1B8AF1A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610" y="2200067"/>
            <a:ext cx="4023612" cy="3151361"/>
          </a:xfrm>
          <a:prstGeom prst="rect">
            <a:avLst/>
          </a:prstGeom>
        </p:spPr>
      </p:pic>
      <p:pic>
        <p:nvPicPr>
          <p:cNvPr id="7" name="Picture 6">
            <a:extLst>
              <a:ext uri="{FF2B5EF4-FFF2-40B4-BE49-F238E27FC236}">
                <a16:creationId xmlns:a16="http://schemas.microsoft.com/office/drawing/2014/main" id="{8646210D-EC8D-4185-A65F-540A4D0A2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63" y="2200067"/>
            <a:ext cx="7543801" cy="3151361"/>
          </a:xfrm>
          <a:prstGeom prst="rect">
            <a:avLst/>
          </a:prstGeom>
        </p:spPr>
      </p:pic>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in Syracuse, NY.</a:t>
            </a:r>
          </a:p>
        </p:txBody>
      </p:sp>
      <p:sp>
        <p:nvSpPr>
          <p:cNvPr id="6" name="Rectangle 5">
            <a:extLst>
              <a:ext uri="{FF2B5EF4-FFF2-40B4-BE49-F238E27FC236}">
                <a16:creationId xmlns:a16="http://schemas.microsoft.com/office/drawing/2014/main" id="{07432573-4E7B-4FA5-BABC-91BE6B9F14A6}"/>
              </a:ext>
            </a:extLst>
          </p:cNvPr>
          <p:cNvSpPr/>
          <p:nvPr/>
        </p:nvSpPr>
        <p:spPr>
          <a:xfrm>
            <a:off x="494204" y="5425641"/>
            <a:ext cx="3500423" cy="584775"/>
          </a:xfrm>
          <a:prstGeom prst="rect">
            <a:avLst/>
          </a:prstGeom>
        </p:spPr>
        <p:txBody>
          <a:bodyPr wrap="square">
            <a:spAutoFit/>
          </a:bodyPr>
          <a:lstStyle/>
          <a:p>
            <a:pPr algn="ctr"/>
            <a:r>
              <a:rPr lang="en-US" sz="1600" b="1" dirty="0">
                <a:latin typeface="Quicksand" pitchFamily="2" charset="0"/>
              </a:rPr>
              <a:t>Portrait Orientation </a:t>
            </a:r>
            <a:br>
              <a:rPr lang="en-US" sz="1600" b="1" dirty="0">
                <a:latin typeface="Quicksand" pitchFamily="2" charset="0"/>
              </a:rPr>
            </a:br>
            <a:r>
              <a:rPr lang="en-US" sz="1600" b="1" dirty="0">
                <a:latin typeface="Quicksand" pitchFamily="2" charset="0"/>
              </a:rPr>
              <a:t>(Vertical)</a:t>
            </a:r>
          </a:p>
        </p:txBody>
      </p:sp>
      <p:sp>
        <p:nvSpPr>
          <p:cNvPr id="9" name="Rectangle 8">
            <a:extLst>
              <a:ext uri="{FF2B5EF4-FFF2-40B4-BE49-F238E27FC236}">
                <a16:creationId xmlns:a16="http://schemas.microsoft.com/office/drawing/2014/main" id="{29464B90-5721-4A88-AC5A-3DD8D7B7D897}"/>
              </a:ext>
            </a:extLst>
          </p:cNvPr>
          <p:cNvSpPr/>
          <p:nvPr/>
        </p:nvSpPr>
        <p:spPr>
          <a:xfrm>
            <a:off x="6389151" y="5425641"/>
            <a:ext cx="3500423" cy="584775"/>
          </a:xfrm>
          <a:prstGeom prst="rect">
            <a:avLst/>
          </a:prstGeom>
        </p:spPr>
        <p:txBody>
          <a:bodyPr wrap="square">
            <a:spAutoFit/>
          </a:bodyPr>
          <a:lstStyle/>
          <a:p>
            <a:pPr algn="ctr"/>
            <a:r>
              <a:rPr lang="en-US" sz="1600" b="1" dirty="0">
                <a:latin typeface="Quicksand" pitchFamily="2" charset="0"/>
              </a:rPr>
              <a:t>Landscape Orientation (Horizontal)</a:t>
            </a:r>
          </a:p>
        </p:txBody>
      </p:sp>
    </p:spTree>
    <p:extLst>
      <p:ext uri="{BB962C8B-B14F-4D97-AF65-F5344CB8AC3E}">
        <p14:creationId xmlns:p14="http://schemas.microsoft.com/office/powerpoint/2010/main" val="847851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A62-A5CB-438C-B0A9-9F3813828C1A}"/>
              </a:ext>
            </a:extLst>
          </p:cNvPr>
          <p:cNvSpPr>
            <a:spLocks noGrp="1"/>
          </p:cNvSpPr>
          <p:nvPr>
            <p:ph type="title"/>
          </p:nvPr>
        </p:nvSpPr>
        <p:spPr/>
        <p:txBody>
          <a:bodyPr>
            <a:normAutofit/>
          </a:bodyPr>
          <a:lstStyle/>
          <a:p>
            <a:r>
              <a:rPr lang="en-US" sz="3600" b="1" dirty="0">
                <a:latin typeface="Quicksand" pitchFamily="2" charset="0"/>
              </a:rPr>
              <a:t>No hard rules, just good intentions.</a:t>
            </a:r>
          </a:p>
        </p:txBody>
      </p:sp>
      <p:sp>
        <p:nvSpPr>
          <p:cNvPr id="8" name="Rectangle 7">
            <a:extLst>
              <a:ext uri="{FF2B5EF4-FFF2-40B4-BE49-F238E27FC236}">
                <a16:creationId xmlns:a16="http://schemas.microsoft.com/office/drawing/2014/main" id="{C3AF53BE-7D2F-434C-ABE6-4709251C2E8B}"/>
              </a:ext>
            </a:extLst>
          </p:cNvPr>
          <p:cNvSpPr/>
          <p:nvPr/>
        </p:nvSpPr>
        <p:spPr>
          <a:xfrm>
            <a:off x="100518" y="6176963"/>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err="1">
                <a:latin typeface="Quicksand" pitchFamily="2" charset="0"/>
              </a:rPr>
              <a:t>Berinato</a:t>
            </a:r>
            <a:r>
              <a:rPr lang="en-US" sz="1000" dirty="0">
                <a:latin typeface="Quicksand" pitchFamily="2" charset="0"/>
              </a:rPr>
              <a:t>, S. (2019). </a:t>
            </a:r>
            <a:r>
              <a:rPr lang="en-US" sz="1000" i="1" dirty="0">
                <a:latin typeface="Quicksand" pitchFamily="2" charset="0"/>
              </a:rPr>
              <a:t>Good Charts.</a:t>
            </a:r>
          </a:p>
        </p:txBody>
      </p:sp>
      <p:sp>
        <p:nvSpPr>
          <p:cNvPr id="10" name="Content Placeholder 2">
            <a:extLst>
              <a:ext uri="{FF2B5EF4-FFF2-40B4-BE49-F238E27FC236}">
                <a16:creationId xmlns:a16="http://schemas.microsoft.com/office/drawing/2014/main" id="{29A2EF8B-0DFC-4CEE-BDC5-B8AD906E5CDD}"/>
              </a:ext>
            </a:extLst>
          </p:cNvPr>
          <p:cNvSpPr>
            <a:spLocks noGrp="1"/>
          </p:cNvSpPr>
          <p:nvPr>
            <p:ph idx="1"/>
          </p:nvPr>
        </p:nvSpPr>
        <p:spPr>
          <a:xfrm>
            <a:off x="838200" y="1690688"/>
            <a:ext cx="10515600" cy="4351338"/>
          </a:xfrm>
        </p:spPr>
        <p:txBody>
          <a:bodyPr>
            <a:normAutofit fontScale="85000" lnSpcReduction="10000"/>
          </a:bodyPr>
          <a:lstStyle/>
          <a:p>
            <a:pPr marL="0" indent="0">
              <a:buNone/>
            </a:pPr>
            <a:r>
              <a:rPr lang="en-US" b="1" dirty="0">
                <a:latin typeface="Quicksand" pitchFamily="2" charset="0"/>
              </a:rPr>
              <a:t>“Every chart is a manipulation.”</a:t>
            </a:r>
          </a:p>
          <a:p>
            <a:r>
              <a:rPr lang="en-US" dirty="0">
                <a:latin typeface="Quicksand" pitchFamily="2" charset="0"/>
              </a:rPr>
              <a:t>Design choices are subjective, discretionary</a:t>
            </a:r>
          </a:p>
          <a:p>
            <a:r>
              <a:rPr lang="en-US" dirty="0">
                <a:latin typeface="Quicksand" pitchFamily="2" charset="0"/>
              </a:rPr>
              <a:t>Visual elements necessarily have subtle cues</a:t>
            </a:r>
          </a:p>
          <a:p>
            <a:r>
              <a:rPr lang="en-US" dirty="0">
                <a:latin typeface="Quicksand" pitchFamily="2" charset="0"/>
              </a:rPr>
              <a:t>Example elements: </a:t>
            </a:r>
          </a:p>
          <a:p>
            <a:pPr marL="0" indent="0">
              <a:buNone/>
            </a:pPr>
            <a:endParaRPr lang="en-US" dirty="0">
              <a:latin typeface="Quicksand" pitchFamily="2" charset="0"/>
            </a:endParaRPr>
          </a:p>
          <a:p>
            <a:pPr marL="457200" lvl="1" indent="0">
              <a:buNone/>
            </a:pPr>
            <a:r>
              <a:rPr lang="en-US" dirty="0">
                <a:latin typeface="Quicksand" pitchFamily="2" charset="0"/>
              </a:rPr>
              <a:t>Color, fill, weight, labeling, transparency, angle, hatching, faceting, coordinate system, scales, angle, saturation, palette, geometry, motion, line type, etc.</a:t>
            </a:r>
          </a:p>
          <a:p>
            <a:pPr marL="0" indent="0">
              <a:buNone/>
            </a:pPr>
            <a:endParaRPr lang="en-US" dirty="0">
              <a:latin typeface="Quicksand" pitchFamily="2" charset="0"/>
            </a:endParaRPr>
          </a:p>
          <a:p>
            <a:pPr marL="0" indent="0">
              <a:buNone/>
            </a:pPr>
            <a:r>
              <a:rPr lang="en-US" b="1" dirty="0">
                <a:latin typeface="Quicksand" pitchFamily="2" charset="0"/>
              </a:rPr>
              <a:t>Visual Dishonesty</a:t>
            </a:r>
          </a:p>
          <a:p>
            <a:r>
              <a:rPr lang="en-US" dirty="0">
                <a:latin typeface="Quicksand" pitchFamily="2" charset="0"/>
              </a:rPr>
              <a:t>May be deliberate or inadvertent</a:t>
            </a:r>
          </a:p>
          <a:p>
            <a:r>
              <a:rPr lang="en-US" dirty="0">
                <a:latin typeface="Quicksand" pitchFamily="2" charset="0"/>
              </a:rPr>
              <a:t>Sometimes inevitable, but may be mitigated</a:t>
            </a:r>
          </a:p>
        </p:txBody>
      </p:sp>
    </p:spTree>
    <p:extLst>
      <p:ext uri="{BB962C8B-B14F-4D97-AF65-F5344CB8AC3E}">
        <p14:creationId xmlns:p14="http://schemas.microsoft.com/office/powerpoint/2010/main" val="741952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Truncated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endParaRPr lang="en-US" sz="1000" dirty="0">
              <a:latin typeface="Quicksand" pitchFamily="2" charset="0"/>
            </a:endParaRPr>
          </a:p>
        </p:txBody>
      </p:sp>
      <p:graphicFrame>
        <p:nvGraphicFramePr>
          <p:cNvPr id="6" name="Chart 5">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109255177"/>
              </p:ext>
            </p:extLst>
          </p:nvPr>
        </p:nvGraphicFramePr>
        <p:xfrm>
          <a:off x="838200" y="1856191"/>
          <a:ext cx="4813570" cy="38229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3766462648"/>
              </p:ext>
            </p:extLst>
          </p:nvPr>
        </p:nvGraphicFramePr>
        <p:xfrm>
          <a:off x="5646905" y="1856191"/>
          <a:ext cx="5706895" cy="38229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1661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Double Y-Axes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a:t>
            </a:r>
            <a:br>
              <a:rPr lang="en-US" sz="1000" dirty="0">
                <a:latin typeface="Quicksand" pitchFamily="2" charset="0"/>
              </a:rPr>
            </a:br>
            <a:r>
              <a:rPr lang="en-US" sz="1000" dirty="0">
                <a:latin typeface="Quicksand" pitchFamily="2" charset="0"/>
              </a:rPr>
              <a:t>Wikipedia (2019). </a:t>
            </a:r>
            <a:r>
              <a:rPr lang="en-US" sz="1000" i="1" dirty="0">
                <a:latin typeface="Quicksand" pitchFamily="2" charset="0"/>
              </a:rPr>
              <a:t>Nicholas Cage Filmography.</a:t>
            </a:r>
            <a:r>
              <a:rPr lang="en-US" sz="1000" dirty="0">
                <a:latin typeface="Quicksand" pitchFamily="2" charset="0"/>
              </a:rPr>
              <a:t>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Per Capita Income Over Time, Syracuse, NY.</a:t>
            </a:r>
          </a:p>
        </p:txBody>
      </p:sp>
      <p:graphicFrame>
        <p:nvGraphicFramePr>
          <p:cNvPr id="9" name="Chart 8">
            <a:extLst>
              <a:ext uri="{FF2B5EF4-FFF2-40B4-BE49-F238E27FC236}">
                <a16:creationId xmlns:a16="http://schemas.microsoft.com/office/drawing/2014/main" id="{DB51D901-8443-4D8D-9660-7DA8DE41D23F}"/>
              </a:ext>
            </a:extLst>
          </p:cNvPr>
          <p:cNvGraphicFramePr>
            <a:graphicFrameLocks/>
          </p:cNvGraphicFramePr>
          <p:nvPr>
            <p:extLst>
              <p:ext uri="{D42A27DB-BD31-4B8C-83A1-F6EECF244321}">
                <p14:modId xmlns:p14="http://schemas.microsoft.com/office/powerpoint/2010/main" val="1940133223"/>
              </p:ext>
            </p:extLst>
          </p:nvPr>
        </p:nvGraphicFramePr>
        <p:xfrm>
          <a:off x="2722133" y="1690688"/>
          <a:ext cx="6747733" cy="42918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957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Hidden Population Densities</a:t>
            </a:r>
          </a:p>
        </p:txBody>
      </p:sp>
      <p:pic>
        <p:nvPicPr>
          <p:cNvPr id="7" name="Picture 6">
            <a:extLst>
              <a:ext uri="{FF2B5EF4-FFF2-40B4-BE49-F238E27FC236}">
                <a16:creationId xmlns:a16="http://schemas.microsoft.com/office/drawing/2014/main" id="{7253A9EC-E43E-4E0A-A57D-BF902BA30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444" y="1453947"/>
            <a:ext cx="3563313" cy="5038928"/>
          </a:xfrm>
          <a:prstGeom prst="rect">
            <a:avLst/>
          </a:prstGeom>
        </p:spPr>
      </p:pic>
      <p:pic>
        <p:nvPicPr>
          <p:cNvPr id="9" name="Picture 8">
            <a:extLst>
              <a:ext uri="{FF2B5EF4-FFF2-40B4-BE49-F238E27FC236}">
                <a16:creationId xmlns:a16="http://schemas.microsoft.com/office/drawing/2014/main" id="{EC443B7A-77DC-4E5B-ADAF-974F727081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453947"/>
            <a:ext cx="3473473" cy="5038928"/>
          </a:xfrm>
          <a:prstGeom prst="rect">
            <a:avLst/>
          </a:prstGeom>
        </p:spPr>
      </p:pic>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LSE Policy Public Group (2014). </a:t>
            </a:r>
            <a:r>
              <a:rPr lang="en-US" sz="1000" i="1" dirty="0">
                <a:latin typeface="Quicksand" pitchFamily="2" charset="0"/>
              </a:rPr>
              <a:t>Scottish Independence Referendum.</a:t>
            </a:r>
          </a:p>
          <a:p>
            <a:pPr algn="r"/>
            <a:r>
              <a:rPr lang="en-US" sz="1000" dirty="0">
                <a:latin typeface="Quicksand" pitchFamily="2" charset="0"/>
              </a:rPr>
              <a:t>GIS for Thought (2014). </a:t>
            </a:r>
            <a:r>
              <a:rPr lang="en-US" sz="1000" i="1" dirty="0">
                <a:latin typeface="Quicksand" pitchFamily="2" charset="0"/>
              </a:rPr>
              <a:t>Scottish Independence Referendum 2014 – Cartogram.</a:t>
            </a:r>
            <a:endParaRPr lang="en-US" sz="1000" dirty="0">
              <a:latin typeface="Quicksand" pitchFamily="2" charset="0"/>
            </a:endParaRPr>
          </a:p>
        </p:txBody>
      </p:sp>
    </p:spTree>
    <p:extLst>
      <p:ext uri="{BB962C8B-B14F-4D97-AF65-F5344CB8AC3E}">
        <p14:creationId xmlns:p14="http://schemas.microsoft.com/office/powerpoint/2010/main" val="2836317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Dishonesty: Angles</a:t>
            </a:r>
          </a:p>
        </p:txBody>
      </p:sp>
      <p:sp>
        <p:nvSpPr>
          <p:cNvPr id="10" name="Rectangle 9">
            <a:extLst>
              <a:ext uri="{FF2B5EF4-FFF2-40B4-BE49-F238E27FC236}">
                <a16:creationId xmlns:a16="http://schemas.microsoft.com/office/drawing/2014/main" id="{D54D35CB-80F0-4ED0-9DD8-1935DA669ACD}"/>
              </a:ext>
            </a:extLst>
          </p:cNvPr>
          <p:cNvSpPr/>
          <p:nvPr/>
        </p:nvSpPr>
        <p:spPr>
          <a:xfrm>
            <a:off x="6024663" y="6215876"/>
            <a:ext cx="6096000" cy="553998"/>
          </a:xfrm>
          <a:prstGeom prst="rect">
            <a:avLst/>
          </a:prstGeom>
        </p:spPr>
        <p:txBody>
          <a:bodyPr>
            <a:spAutoFit/>
          </a:bodyPr>
          <a:lstStyle/>
          <a:p>
            <a:pPr algn="r"/>
            <a:endParaRPr lang="en-US" sz="1000" dirty="0">
              <a:latin typeface="Quicksand" pitchFamily="2" charset="0"/>
            </a:endParaRPr>
          </a:p>
          <a:p>
            <a:pPr algn="r"/>
            <a:r>
              <a:rPr lang="en-US" sz="1000" dirty="0">
                <a:latin typeface="Quicksand" pitchFamily="2" charset="0"/>
              </a:rPr>
              <a:t>Sources: </a:t>
            </a:r>
            <a:br>
              <a:rPr lang="en-US" sz="1000" dirty="0">
                <a:latin typeface="Quicksand" pitchFamily="2" charset="0"/>
              </a:rPr>
            </a:br>
            <a:r>
              <a:rPr lang="en-US" sz="1000" dirty="0">
                <a:latin typeface="Quicksand" pitchFamily="2" charset="0"/>
              </a:rPr>
              <a:t>CNY Vitals Pro (2019). </a:t>
            </a:r>
            <a:r>
              <a:rPr lang="en-US" sz="1000" i="1" dirty="0">
                <a:latin typeface="Quicksand" pitchFamily="2" charset="0"/>
              </a:rPr>
              <a:t>Arts Grants, Syracuse, NY.</a:t>
            </a:r>
          </a:p>
        </p:txBody>
      </p:sp>
      <p:graphicFrame>
        <p:nvGraphicFramePr>
          <p:cNvPr id="11" name="Chart 10">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553801452"/>
              </p:ext>
            </p:extLst>
          </p:nvPr>
        </p:nvGraphicFramePr>
        <p:xfrm>
          <a:off x="536967" y="1642110"/>
          <a:ext cx="5242560" cy="3573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C3F2D3EC-6607-4FC2-B19B-FB0FED0AAEBD}"/>
              </a:ext>
            </a:extLst>
          </p:cNvPr>
          <p:cNvGraphicFramePr>
            <a:graphicFrameLocks/>
          </p:cNvGraphicFramePr>
          <p:nvPr>
            <p:extLst>
              <p:ext uri="{D42A27DB-BD31-4B8C-83A1-F6EECF244321}">
                <p14:modId xmlns:p14="http://schemas.microsoft.com/office/powerpoint/2010/main" val="2711504410"/>
              </p:ext>
            </p:extLst>
          </p:nvPr>
        </p:nvGraphicFramePr>
        <p:xfrm>
          <a:off x="5945383" y="1690688"/>
          <a:ext cx="5242560" cy="3525202"/>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9AD36AE1-C81D-470D-92DE-EC36DE7D8245}"/>
              </a:ext>
            </a:extLst>
          </p:cNvPr>
          <p:cNvSpPr/>
          <p:nvPr/>
        </p:nvSpPr>
        <p:spPr>
          <a:xfrm>
            <a:off x="749029" y="5415609"/>
            <a:ext cx="3560324" cy="338554"/>
          </a:xfrm>
          <a:prstGeom prst="rect">
            <a:avLst/>
          </a:prstGeom>
        </p:spPr>
        <p:txBody>
          <a:bodyPr wrap="square">
            <a:spAutoFit/>
          </a:bodyPr>
          <a:lstStyle/>
          <a:p>
            <a:pPr algn="ctr"/>
            <a:r>
              <a:rPr lang="en-US" sz="1600" b="1" dirty="0">
                <a:latin typeface="Quicksand" pitchFamily="2" charset="0"/>
              </a:rPr>
              <a:t>The worst.</a:t>
            </a:r>
          </a:p>
        </p:txBody>
      </p:sp>
      <p:sp>
        <p:nvSpPr>
          <p:cNvPr id="14" name="Rectangle 13">
            <a:extLst>
              <a:ext uri="{FF2B5EF4-FFF2-40B4-BE49-F238E27FC236}">
                <a16:creationId xmlns:a16="http://schemas.microsoft.com/office/drawing/2014/main" id="{B408CEC1-7882-464B-B508-F93DAF511DDB}"/>
              </a:ext>
            </a:extLst>
          </p:cNvPr>
          <p:cNvSpPr/>
          <p:nvPr/>
        </p:nvSpPr>
        <p:spPr>
          <a:xfrm>
            <a:off x="6271097" y="5415609"/>
            <a:ext cx="3560324" cy="338554"/>
          </a:xfrm>
          <a:prstGeom prst="rect">
            <a:avLst/>
          </a:prstGeom>
        </p:spPr>
        <p:txBody>
          <a:bodyPr wrap="square">
            <a:spAutoFit/>
          </a:bodyPr>
          <a:lstStyle/>
          <a:p>
            <a:pPr algn="ctr"/>
            <a:r>
              <a:rPr lang="en-US" sz="1600" b="1" dirty="0">
                <a:latin typeface="Quicksand" pitchFamily="2" charset="0"/>
              </a:rPr>
              <a:t>Still pretty awful.</a:t>
            </a:r>
          </a:p>
        </p:txBody>
      </p:sp>
    </p:spTree>
    <p:extLst>
      <p:ext uri="{BB962C8B-B14F-4D97-AF65-F5344CB8AC3E}">
        <p14:creationId xmlns:p14="http://schemas.microsoft.com/office/powerpoint/2010/main" val="2422099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b="1" dirty="0">
                <a:latin typeface="Quicksand" pitchFamily="2" charset="0"/>
              </a:rPr>
              <a:t>That’s not cool.</a:t>
            </a:r>
            <a:br>
              <a:rPr lang="en-US" b="1" dirty="0">
                <a:latin typeface="Quicksand" pitchFamily="2" charset="0"/>
              </a:rPr>
            </a:br>
            <a:br>
              <a:rPr lang="en-US" b="1" dirty="0">
                <a:latin typeface="Quicksand" pitchFamily="2" charset="0"/>
              </a:rPr>
            </a:br>
            <a:r>
              <a:rPr lang="en-US" sz="3600" dirty="0">
                <a:latin typeface="Quicksand" pitchFamily="2" charset="0"/>
              </a:rPr>
              <a:t>There are, like, 20 categories in that pie chart.</a:t>
            </a:r>
            <a:br>
              <a:rPr lang="en-US" sz="3600" dirty="0">
                <a:latin typeface="Quicksand" pitchFamily="2" charset="0"/>
              </a:rPr>
            </a:br>
            <a:br>
              <a:rPr lang="en-US" sz="3600" dirty="0">
                <a:latin typeface="Quicksand" pitchFamily="2" charset="0"/>
              </a:rPr>
            </a:br>
            <a:r>
              <a:rPr lang="en-US" sz="3600" dirty="0">
                <a:latin typeface="Quicksand" pitchFamily="2" charset="0"/>
              </a:rPr>
              <a:t>Fair.  Answer this simple question in 10 seconds.</a:t>
            </a:r>
          </a:p>
        </p:txBody>
      </p:sp>
    </p:spTree>
    <p:extLst>
      <p:ext uri="{BB962C8B-B14F-4D97-AF65-F5344CB8AC3E}">
        <p14:creationId xmlns:p14="http://schemas.microsoft.com/office/powerpoint/2010/main" val="2548737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dirty="0">
                <a:solidFill>
                  <a:schemeClr val="bg1">
                    <a:lumMod val="75000"/>
                  </a:schemeClr>
                </a:solidFill>
                <a:latin typeface="Quicksand" pitchFamily="2" charset="0"/>
              </a:rPr>
              <a:t>Dishonesty: Angles</a:t>
            </a:r>
            <a:br>
              <a:rPr lang="en-US" sz="3600" b="1" dirty="0">
                <a:latin typeface="Quicksand" pitchFamily="2" charset="0"/>
              </a:rPr>
            </a:br>
            <a:r>
              <a:rPr lang="en-US" sz="3200" b="1" dirty="0">
                <a:solidFill>
                  <a:schemeClr val="tx1">
                    <a:lumMod val="75000"/>
                    <a:lumOff val="25000"/>
                  </a:schemeClr>
                </a:solidFill>
                <a:latin typeface="Quicksand" pitchFamily="2" charset="0"/>
              </a:rPr>
              <a:t>Which rapper has the largest vocabulary?</a:t>
            </a:r>
          </a:p>
        </p:txBody>
      </p:sp>
      <p:graphicFrame>
        <p:nvGraphicFramePr>
          <p:cNvPr id="8" name="Chart 7">
            <a:extLst>
              <a:ext uri="{FF2B5EF4-FFF2-40B4-BE49-F238E27FC236}">
                <a16:creationId xmlns:a16="http://schemas.microsoft.com/office/drawing/2014/main" id="{786BF262-BD4A-40A9-8C89-8E085EE26D0D}"/>
              </a:ext>
            </a:extLst>
          </p:cNvPr>
          <p:cNvGraphicFramePr>
            <a:graphicFrameLocks/>
          </p:cNvGraphicFramePr>
          <p:nvPr>
            <p:extLst>
              <p:ext uri="{D42A27DB-BD31-4B8C-83A1-F6EECF244321}">
                <p14:modId xmlns:p14="http://schemas.microsoft.com/office/powerpoint/2010/main" val="3161026863"/>
              </p:ext>
            </p:extLst>
          </p:nvPr>
        </p:nvGraphicFramePr>
        <p:xfrm>
          <a:off x="2617909" y="1835149"/>
          <a:ext cx="6956182" cy="46577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22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7062" y="2844225"/>
            <a:ext cx="9017876" cy="584775"/>
          </a:xfrm>
          <a:prstGeom prst="rect">
            <a:avLst/>
          </a:prstGeom>
          <a:noFill/>
        </p:spPr>
        <p:txBody>
          <a:bodyPr wrap="square" rtlCol="0">
            <a:spAutoFit/>
          </a:bodyPr>
          <a:lstStyle/>
          <a:p>
            <a:pPr algn="ctr"/>
            <a:r>
              <a:rPr lang="en-US" sz="3200" b="1" dirty="0">
                <a:latin typeface="Quicksand" pitchFamily="2" charset="0"/>
              </a:rPr>
              <a:t>Cholera is terrifying.</a:t>
            </a:r>
          </a:p>
        </p:txBody>
      </p:sp>
    </p:spTree>
    <p:extLst>
      <p:ext uri="{BB962C8B-B14F-4D97-AF65-F5344CB8AC3E}">
        <p14:creationId xmlns:p14="http://schemas.microsoft.com/office/powerpoint/2010/main" val="2356304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b="1" dirty="0">
                <a:latin typeface="Quicksand" pitchFamily="2" charset="0"/>
              </a:rPr>
              <a:t>Alright point taken.</a:t>
            </a:r>
            <a:br>
              <a:rPr lang="en-US" b="1" dirty="0">
                <a:latin typeface="Quicksand" pitchFamily="2" charset="0"/>
              </a:rPr>
            </a:br>
            <a:br>
              <a:rPr lang="en-US" b="1" dirty="0">
                <a:latin typeface="Quicksand" pitchFamily="2" charset="0"/>
              </a:rPr>
            </a:br>
            <a:r>
              <a:rPr lang="en-US" sz="3600" dirty="0">
                <a:latin typeface="Quicksand" pitchFamily="2" charset="0"/>
              </a:rPr>
              <a:t>But what do?</a:t>
            </a:r>
            <a:br>
              <a:rPr lang="en-US" sz="3600" dirty="0">
                <a:latin typeface="Quicksand" pitchFamily="2" charset="0"/>
              </a:rPr>
            </a:br>
            <a:br>
              <a:rPr lang="en-US" sz="3600" dirty="0">
                <a:latin typeface="Quicksand" pitchFamily="2" charset="0"/>
              </a:rPr>
            </a:br>
            <a:r>
              <a:rPr lang="en-US" sz="3600" dirty="0">
                <a:latin typeface="Quicksand" pitchFamily="2" charset="0"/>
              </a:rPr>
              <a:t>Answer the same question with </a:t>
            </a:r>
            <a:br>
              <a:rPr lang="en-US" sz="3600" dirty="0">
                <a:latin typeface="Quicksand" pitchFamily="2" charset="0"/>
              </a:rPr>
            </a:br>
            <a:r>
              <a:rPr lang="en-US" sz="3600" dirty="0">
                <a:latin typeface="Quicksand" pitchFamily="2" charset="0"/>
              </a:rPr>
              <a:t>the exact same information.</a:t>
            </a:r>
          </a:p>
        </p:txBody>
      </p:sp>
    </p:spTree>
    <p:extLst>
      <p:ext uri="{BB962C8B-B14F-4D97-AF65-F5344CB8AC3E}">
        <p14:creationId xmlns:p14="http://schemas.microsoft.com/office/powerpoint/2010/main" val="1407701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dirty="0">
                <a:solidFill>
                  <a:schemeClr val="bg1">
                    <a:lumMod val="75000"/>
                  </a:schemeClr>
                </a:solidFill>
                <a:latin typeface="Quicksand" pitchFamily="2" charset="0"/>
              </a:rPr>
              <a:t>Dishonesty: Angles</a:t>
            </a:r>
            <a:br>
              <a:rPr lang="en-US" sz="4000" b="1" dirty="0">
                <a:latin typeface="Quicksand" pitchFamily="2" charset="0"/>
              </a:rPr>
            </a:br>
            <a:r>
              <a:rPr lang="en-US" sz="3200" b="1" dirty="0">
                <a:solidFill>
                  <a:schemeClr val="tx1">
                    <a:lumMod val="75000"/>
                    <a:lumOff val="25000"/>
                  </a:schemeClr>
                </a:solidFill>
                <a:latin typeface="Quicksand" pitchFamily="2" charset="0"/>
              </a:rPr>
              <a:t>Which rapper has the largest vocabulary?</a:t>
            </a:r>
            <a:endParaRPr lang="en-US" sz="3200" b="1" dirty="0">
              <a:latin typeface="Quicksand" pitchFamily="2" charset="0"/>
            </a:endParaRPr>
          </a:p>
        </p:txBody>
      </p:sp>
      <p:graphicFrame>
        <p:nvGraphicFramePr>
          <p:cNvPr id="6" name="Chart 5">
            <a:extLst>
              <a:ext uri="{FF2B5EF4-FFF2-40B4-BE49-F238E27FC236}">
                <a16:creationId xmlns:a16="http://schemas.microsoft.com/office/drawing/2014/main" id="{786BF262-BD4A-40A9-8C89-8E085EE26D0D}"/>
              </a:ext>
            </a:extLst>
          </p:cNvPr>
          <p:cNvGraphicFramePr>
            <a:graphicFrameLocks/>
          </p:cNvGraphicFramePr>
          <p:nvPr>
            <p:extLst>
              <p:ext uri="{D42A27DB-BD31-4B8C-83A1-F6EECF244321}">
                <p14:modId xmlns:p14="http://schemas.microsoft.com/office/powerpoint/2010/main" val="2853536604"/>
              </p:ext>
            </p:extLst>
          </p:nvPr>
        </p:nvGraphicFramePr>
        <p:xfrm>
          <a:off x="2350999" y="1997851"/>
          <a:ext cx="7490002" cy="41045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565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806741" y="2766218"/>
            <a:ext cx="10578517" cy="1325563"/>
          </a:xfrm>
        </p:spPr>
        <p:txBody>
          <a:bodyPr>
            <a:normAutofit fontScale="90000"/>
          </a:bodyPr>
          <a:lstStyle/>
          <a:p>
            <a:pPr algn="ctr"/>
            <a:r>
              <a:rPr lang="en-US" sz="4000" dirty="0">
                <a:latin typeface="Quicksand" pitchFamily="2" charset="0"/>
              </a:rPr>
              <a:t>Avoid visualization types named</a:t>
            </a:r>
            <a:br>
              <a:rPr lang="en-US" sz="4000" dirty="0">
                <a:latin typeface="Quicksand" pitchFamily="2" charset="0"/>
              </a:rPr>
            </a:br>
            <a:r>
              <a:rPr lang="en-US" sz="4000" dirty="0">
                <a:latin typeface="Quicksand" pitchFamily="2" charset="0"/>
              </a:rPr>
              <a:t>after desserts (e.g. pies, donuts).</a:t>
            </a:r>
            <a:br>
              <a:rPr lang="en-US" sz="3600" dirty="0">
                <a:latin typeface="Quicksand" pitchFamily="2" charset="0"/>
              </a:rPr>
            </a:br>
            <a:br>
              <a:rPr lang="en-US" sz="3600" dirty="0">
                <a:latin typeface="Quicksand" pitchFamily="2" charset="0"/>
              </a:rPr>
            </a:br>
            <a:r>
              <a:rPr lang="en-US" sz="2700" dirty="0">
                <a:solidFill>
                  <a:schemeClr val="tx1">
                    <a:lumMod val="50000"/>
                    <a:lumOff val="50000"/>
                  </a:schemeClr>
                </a:solidFill>
                <a:latin typeface="Quicksand" pitchFamily="2" charset="0"/>
              </a:rPr>
              <a:t>(Unless you’re from Minnesota,</a:t>
            </a:r>
            <a:br>
              <a:rPr lang="en-US" sz="2700" dirty="0">
                <a:solidFill>
                  <a:schemeClr val="tx1">
                    <a:lumMod val="50000"/>
                    <a:lumOff val="50000"/>
                  </a:schemeClr>
                </a:solidFill>
                <a:latin typeface="Quicksand" pitchFamily="2" charset="0"/>
              </a:rPr>
            </a:br>
            <a:r>
              <a:rPr lang="en-US" sz="2700" dirty="0">
                <a:solidFill>
                  <a:schemeClr val="tx1">
                    <a:lumMod val="50000"/>
                    <a:lumOff val="50000"/>
                  </a:schemeClr>
                </a:solidFill>
                <a:latin typeface="Quicksand" pitchFamily="2" charset="0"/>
              </a:rPr>
              <a:t>in which case “bars” are cool).</a:t>
            </a:r>
          </a:p>
        </p:txBody>
      </p:sp>
    </p:spTree>
    <p:extLst>
      <p:ext uri="{BB962C8B-B14F-4D97-AF65-F5344CB8AC3E}">
        <p14:creationId xmlns:p14="http://schemas.microsoft.com/office/powerpoint/2010/main" val="276729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p:txBody>
          <a:bodyPr>
            <a:normAutofit/>
          </a:bodyPr>
          <a:lstStyle/>
          <a:p>
            <a:r>
              <a:rPr lang="en-US" sz="3600" b="1" dirty="0">
                <a:latin typeface="Quicksand" pitchFamily="2" charset="0"/>
              </a:rPr>
              <a:t>Picking the Right Visualization </a:t>
            </a:r>
            <a:br>
              <a:rPr lang="en-US" sz="3600" b="1" dirty="0">
                <a:latin typeface="Quicksand" pitchFamily="2" charset="0"/>
              </a:rPr>
            </a:br>
            <a:r>
              <a:rPr lang="en-US" sz="3200" dirty="0">
                <a:solidFill>
                  <a:schemeClr val="tx1">
                    <a:lumMod val="75000"/>
                    <a:lumOff val="25000"/>
                  </a:schemeClr>
                </a:solidFill>
                <a:latin typeface="Quicksand" pitchFamily="2" charset="0"/>
              </a:rPr>
              <a:t>Data Viz Project</a:t>
            </a:r>
          </a:p>
        </p:txBody>
      </p:sp>
      <p:pic>
        <p:nvPicPr>
          <p:cNvPr id="4" name="Picture 3">
            <a:extLst>
              <a:ext uri="{FF2B5EF4-FFF2-40B4-BE49-F238E27FC236}">
                <a16:creationId xmlns:a16="http://schemas.microsoft.com/office/drawing/2014/main" id="{70494659-1555-4253-A7A9-5AA8C88A2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6" y="1690688"/>
            <a:ext cx="7729728" cy="4289999"/>
          </a:xfrm>
          <a:prstGeom prst="rect">
            <a:avLst/>
          </a:prstGeom>
        </p:spPr>
      </p:pic>
      <p:sp>
        <p:nvSpPr>
          <p:cNvPr id="5" name="TextBox 4">
            <a:extLst>
              <a:ext uri="{FF2B5EF4-FFF2-40B4-BE49-F238E27FC236}">
                <a16:creationId xmlns:a16="http://schemas.microsoft.com/office/drawing/2014/main" id="{A55E5D50-0BC9-4107-A00C-6A50A6FD0E1C}"/>
              </a:ext>
            </a:extLst>
          </p:cNvPr>
          <p:cNvSpPr txBox="1"/>
          <p:nvPr/>
        </p:nvSpPr>
        <p:spPr>
          <a:xfrm>
            <a:off x="7735575" y="6123543"/>
            <a:ext cx="2225289" cy="369332"/>
          </a:xfrm>
          <a:prstGeom prst="rect">
            <a:avLst/>
          </a:prstGeom>
          <a:noFill/>
        </p:spPr>
        <p:txBody>
          <a:bodyPr wrap="none" rtlCol="0">
            <a:spAutoFit/>
          </a:bodyPr>
          <a:lstStyle/>
          <a:p>
            <a:pPr algn="r"/>
            <a:r>
              <a:rPr lang="en-US" dirty="0">
                <a:latin typeface="Quicksand" pitchFamily="2" charset="0"/>
              </a:rPr>
              <a:t>datavizproject.com</a:t>
            </a:r>
          </a:p>
        </p:txBody>
      </p:sp>
    </p:spTree>
    <p:extLst>
      <p:ext uri="{BB962C8B-B14F-4D97-AF65-F5344CB8AC3E}">
        <p14:creationId xmlns:p14="http://schemas.microsoft.com/office/powerpoint/2010/main" val="975669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67DD-224A-4DF1-BB0E-386CD070DCD3}"/>
              </a:ext>
            </a:extLst>
          </p:cNvPr>
          <p:cNvSpPr>
            <a:spLocks noGrp="1"/>
          </p:cNvSpPr>
          <p:nvPr>
            <p:ph type="title"/>
          </p:nvPr>
        </p:nvSpPr>
        <p:spPr>
          <a:xfrm>
            <a:off x="3272113" y="2766218"/>
            <a:ext cx="5647773" cy="1325563"/>
          </a:xfrm>
        </p:spPr>
        <p:txBody>
          <a:bodyPr/>
          <a:lstStyle/>
          <a:p>
            <a:pPr algn="ctr"/>
            <a:r>
              <a:rPr lang="en-US" sz="3200" dirty="0">
                <a:latin typeface="Quicksand" pitchFamily="2" charset="0"/>
              </a:rPr>
              <a:t>In sum:</a:t>
            </a:r>
            <a:br>
              <a:rPr lang="en-US" b="1" dirty="0">
                <a:latin typeface="Quicksand" pitchFamily="2" charset="0"/>
              </a:rPr>
            </a:br>
            <a:r>
              <a:rPr lang="en-US" b="1" dirty="0">
                <a:latin typeface="Quicksand" pitchFamily="2" charset="0"/>
              </a:rPr>
              <a:t>Visualize virtuously.</a:t>
            </a:r>
          </a:p>
        </p:txBody>
      </p:sp>
    </p:spTree>
    <p:extLst>
      <p:ext uri="{BB962C8B-B14F-4D97-AF65-F5344CB8AC3E}">
        <p14:creationId xmlns:p14="http://schemas.microsoft.com/office/powerpoint/2010/main" val="1374305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838200" y="2766218"/>
            <a:ext cx="10515600" cy="1325563"/>
          </a:xfrm>
        </p:spPr>
        <p:txBody>
          <a:bodyPr/>
          <a:lstStyle/>
          <a:p>
            <a:pPr algn="ctr"/>
            <a:r>
              <a:rPr lang="en-US" dirty="0">
                <a:latin typeface="Quicksand" pitchFamily="2" charset="0"/>
              </a:rPr>
              <a:t>Law III</a:t>
            </a:r>
            <a:br>
              <a:rPr lang="en-US" b="1" dirty="0">
                <a:latin typeface="Quicksand" pitchFamily="2" charset="0"/>
              </a:rPr>
            </a:br>
            <a:r>
              <a:rPr lang="en-US" b="1" dirty="0">
                <a:latin typeface="Quicksand" pitchFamily="2" charset="0"/>
              </a:rPr>
              <a:t>Respect your audience.</a:t>
            </a:r>
            <a:endParaRPr lang="en-US" dirty="0">
              <a:latin typeface="Quicksand" pitchFamily="2" charset="0"/>
            </a:endParaRP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005552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br>
              <a:rPr lang="en-US" b="1" dirty="0">
                <a:latin typeface="Quicksand" pitchFamily="2" charset="0"/>
              </a:rPr>
            </a:br>
            <a:r>
              <a:rPr lang="en-US" dirty="0">
                <a:latin typeface="Quicksand" pitchFamily="2" charset="0"/>
              </a:rPr>
              <a:t>An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1456928" y="1586579"/>
            <a:ext cx="4081609" cy="3684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latin typeface="Quicksand" pitchFamily="2" charset="0"/>
              </a:rPr>
              <a:t>“Here five colors report, almost by happenstance, only 5 piece of data…</a:t>
            </a:r>
          </a:p>
          <a:p>
            <a:pPr algn="r"/>
            <a:endParaRPr lang="en-US" sz="1800" dirty="0">
              <a:latin typeface="Quicksand" pitchFamily="2" charset="0"/>
            </a:endParaRPr>
          </a:p>
          <a:p>
            <a:pPr algn="r"/>
            <a:r>
              <a:rPr lang="en-US" sz="1800" b="1" dirty="0">
                <a:latin typeface="Quicksand" pitchFamily="2" charset="0"/>
              </a:rPr>
              <a:t>This may be the worst graphic ever to find its way to print.</a:t>
            </a:r>
            <a:r>
              <a:rPr lang="en-US" sz="1800" dirty="0">
                <a:latin typeface="Quicksand" pitchFamily="2" charset="0"/>
              </a:rPr>
              <a:t>” </a:t>
            </a:r>
          </a:p>
          <a:p>
            <a:pPr algn="r"/>
            <a:endParaRPr lang="en-US" sz="1800" dirty="0">
              <a:latin typeface="Quicksand" pitchFamily="2" charset="0"/>
            </a:endParaRPr>
          </a:p>
          <a:p>
            <a:pPr algn="r"/>
            <a:r>
              <a:rPr lang="en-US" sz="1800" dirty="0">
                <a:latin typeface="Quicksand" pitchFamily="2" charset="0"/>
              </a:rPr>
              <a:t>(Edward Tufte)</a:t>
            </a:r>
          </a:p>
        </p:txBody>
      </p:sp>
      <p:pic>
        <p:nvPicPr>
          <p:cNvPr id="9218" name="Picture 2" descr="Edward Tufte â the guy who invented the word ">
            <a:extLst>
              <a:ext uri="{FF2B5EF4-FFF2-40B4-BE49-F238E27FC236}">
                <a16:creationId xmlns:a16="http://schemas.microsoft.com/office/drawing/2014/main" id="{02B371B0-7182-4A08-846B-F533B52E2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464" y="254252"/>
            <a:ext cx="4081608" cy="63494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Tufte, E. (2001). </a:t>
            </a:r>
            <a:r>
              <a:rPr lang="en-US" sz="1000" i="1" dirty="0">
                <a:latin typeface="Quicksand" pitchFamily="2" charset="0"/>
              </a:rPr>
              <a:t>The Visual Display of Quantitative Information.</a:t>
            </a:r>
          </a:p>
        </p:txBody>
      </p:sp>
    </p:spTree>
    <p:extLst>
      <p:ext uri="{BB962C8B-B14F-4D97-AF65-F5344CB8AC3E}">
        <p14:creationId xmlns:p14="http://schemas.microsoft.com/office/powerpoint/2010/main" val="3035527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1C80-9920-476C-8B96-8AF02DDF4EA4}"/>
              </a:ext>
            </a:extLst>
          </p:cNvPr>
          <p:cNvSpPr>
            <a:spLocks noGrp="1"/>
          </p:cNvSpPr>
          <p:nvPr>
            <p:ph type="title"/>
          </p:nvPr>
        </p:nvSpPr>
        <p:spPr/>
        <p:txBody>
          <a:bodyPr/>
          <a:lstStyle/>
          <a:p>
            <a:r>
              <a:rPr lang="en-US" b="1" dirty="0">
                <a:latin typeface="Quicksand" pitchFamily="2" charset="0"/>
              </a:rPr>
              <a:t>Disrespectful Viz: </a:t>
            </a:r>
            <a:r>
              <a:rPr lang="en-US" dirty="0">
                <a:latin typeface="Quicksand" pitchFamily="2" charset="0"/>
              </a:rPr>
              <a:t>Another Example</a:t>
            </a:r>
          </a:p>
        </p:txBody>
      </p:sp>
      <p:sp>
        <p:nvSpPr>
          <p:cNvPr id="4" name="Title 1">
            <a:extLst>
              <a:ext uri="{FF2B5EF4-FFF2-40B4-BE49-F238E27FC236}">
                <a16:creationId xmlns:a16="http://schemas.microsoft.com/office/drawing/2014/main" id="{B8950A83-F777-4A1D-91BC-B42F123CAEAA}"/>
              </a:ext>
            </a:extLst>
          </p:cNvPr>
          <p:cNvSpPr txBox="1">
            <a:spLocks/>
          </p:cNvSpPr>
          <p:nvPr/>
        </p:nvSpPr>
        <p:spPr>
          <a:xfrm>
            <a:off x="454211" y="2997289"/>
            <a:ext cx="3334966" cy="18152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b="1" dirty="0">
                <a:latin typeface="Quicksand" pitchFamily="2" charset="0"/>
              </a:rPr>
              <a:t>“This is the most beautiful </a:t>
            </a:r>
            <a:br>
              <a:rPr lang="en-US" sz="1800" b="1" dirty="0">
                <a:latin typeface="Quicksand" pitchFamily="2" charset="0"/>
              </a:rPr>
            </a:br>
            <a:r>
              <a:rPr lang="en-US" sz="1800" b="1" dirty="0">
                <a:latin typeface="Quicksand" pitchFamily="2" charset="0"/>
              </a:rPr>
              <a:t>chart in the world.”</a:t>
            </a:r>
          </a:p>
          <a:p>
            <a:pPr algn="r"/>
            <a:endParaRPr lang="en-US" sz="1800" dirty="0">
              <a:latin typeface="Quicksand" pitchFamily="2" charset="0"/>
            </a:endParaRPr>
          </a:p>
          <a:p>
            <a:pPr algn="r"/>
            <a:r>
              <a:rPr lang="en-US" sz="1800" dirty="0">
                <a:latin typeface="Quicksand" pitchFamily="2" charset="0"/>
              </a:rPr>
              <a:t>(Bill Gates)</a:t>
            </a:r>
          </a:p>
        </p:txBody>
      </p:sp>
      <p:sp>
        <p:nvSpPr>
          <p:cNvPr id="6" name="Rectangle 5">
            <a:extLst>
              <a:ext uri="{FF2B5EF4-FFF2-40B4-BE49-F238E27FC236}">
                <a16:creationId xmlns:a16="http://schemas.microsoft.com/office/drawing/2014/main" id="{3A47CD95-A0AC-4AAA-A9F5-33BEDD4F479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Gates, B. (2017). </a:t>
            </a:r>
            <a:r>
              <a:rPr lang="en-US" sz="1000" i="1" dirty="0">
                <a:latin typeface="Quicksand" pitchFamily="2" charset="0"/>
              </a:rPr>
              <a:t>Child Deaths Cut in Half. </a:t>
            </a:r>
            <a:r>
              <a:rPr lang="en-US" sz="1000" dirty="0">
                <a:latin typeface="Quicksand" pitchFamily="2" charset="0"/>
              </a:rPr>
              <a:t>Gates Letter.</a:t>
            </a:r>
            <a:endParaRPr lang="en-US" sz="1000" i="1" dirty="0">
              <a:latin typeface="Quicksand" pitchFamily="2" charset="0"/>
            </a:endParaRPr>
          </a:p>
        </p:txBody>
      </p:sp>
      <p:pic>
        <p:nvPicPr>
          <p:cNvPr id="14338" name="Picture 2" descr="https://pbs.twimg.com/media/C40N3pRUoAAVxSn.jpg">
            <a:extLst>
              <a:ext uri="{FF2B5EF4-FFF2-40B4-BE49-F238E27FC236}">
                <a16:creationId xmlns:a16="http://schemas.microsoft.com/office/drawing/2014/main" id="{32612BE9-3821-483F-A5BE-E1AB4052F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88" y="2026491"/>
            <a:ext cx="7513601" cy="375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800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554421" y="388774"/>
            <a:ext cx="10515600" cy="1325563"/>
          </a:xfrm>
        </p:spPr>
        <p:txBody>
          <a:bodyPr/>
          <a:lstStyle/>
          <a:p>
            <a:r>
              <a:rPr lang="en-US" b="1" dirty="0">
                <a:latin typeface="Quicksand" pitchFamily="2" charset="0"/>
              </a:rPr>
              <a:t>Visualizing Respectfully</a:t>
            </a:r>
          </a:p>
        </p:txBody>
      </p:sp>
      <p:sp>
        <p:nvSpPr>
          <p:cNvPr id="3" name="Content Placeholder 2">
            <a:extLst>
              <a:ext uri="{FF2B5EF4-FFF2-40B4-BE49-F238E27FC236}">
                <a16:creationId xmlns:a16="http://schemas.microsoft.com/office/drawing/2014/main" id="{02C3C493-951A-4B79-9EDF-A8707478DE63}"/>
              </a:ext>
            </a:extLst>
          </p:cNvPr>
          <p:cNvSpPr>
            <a:spLocks noGrp="1"/>
          </p:cNvSpPr>
          <p:nvPr>
            <p:ph idx="1"/>
          </p:nvPr>
        </p:nvSpPr>
        <p:spPr>
          <a:xfrm>
            <a:off x="5641630" y="1825625"/>
            <a:ext cx="6550370" cy="4351338"/>
          </a:xfrm>
        </p:spPr>
        <p:txBody>
          <a:bodyPr>
            <a:normAutofit/>
          </a:bodyPr>
          <a:lstStyle/>
          <a:p>
            <a:pPr marL="0" indent="0">
              <a:lnSpc>
                <a:spcPct val="150000"/>
              </a:lnSpc>
              <a:spcBef>
                <a:spcPts val="0"/>
              </a:spcBef>
              <a:buNone/>
            </a:pPr>
            <a:r>
              <a:rPr lang="en-US" sz="2200" b="1" dirty="0">
                <a:latin typeface="Quicksand" pitchFamily="2" charset="0"/>
              </a:rPr>
              <a:t>DO:</a:t>
            </a:r>
          </a:p>
          <a:p>
            <a:pPr>
              <a:lnSpc>
                <a:spcPct val="150000"/>
              </a:lnSpc>
              <a:spcBef>
                <a:spcPts val="0"/>
              </a:spcBef>
            </a:pPr>
            <a:r>
              <a:rPr lang="en-US" sz="2200" dirty="0">
                <a:latin typeface="Quicksand" pitchFamily="2" charset="0"/>
              </a:rPr>
              <a:t>Show an idea, not an attractive chart</a:t>
            </a:r>
          </a:p>
          <a:p>
            <a:pPr>
              <a:lnSpc>
                <a:spcPct val="150000"/>
              </a:lnSpc>
              <a:spcBef>
                <a:spcPts val="0"/>
              </a:spcBef>
            </a:pPr>
            <a:r>
              <a:rPr lang="en-US" sz="2200" dirty="0">
                <a:latin typeface="Quicksand" pitchFamily="2" charset="0"/>
              </a:rPr>
              <a:t>Save high-detail data for appendix, handouts</a:t>
            </a:r>
          </a:p>
          <a:p>
            <a:pPr>
              <a:lnSpc>
                <a:spcPct val="150000"/>
              </a:lnSpc>
              <a:spcBef>
                <a:spcPts val="0"/>
              </a:spcBef>
            </a:pPr>
            <a:r>
              <a:rPr lang="en-US" sz="2200" dirty="0">
                <a:latin typeface="Quicksand" pitchFamily="2" charset="0"/>
              </a:rPr>
              <a:t>Provide context (data, sources, background)</a:t>
            </a:r>
          </a:p>
          <a:p>
            <a:pPr>
              <a:lnSpc>
                <a:spcPct val="150000"/>
              </a:lnSpc>
              <a:spcBef>
                <a:spcPts val="0"/>
              </a:spcBef>
            </a:pPr>
            <a:r>
              <a:rPr lang="en-US" sz="2200" dirty="0">
                <a:latin typeface="Quicksand" pitchFamily="2" charset="0"/>
              </a:rPr>
              <a:t>Spend time refining for clarity</a:t>
            </a:r>
          </a:p>
          <a:p>
            <a:pPr>
              <a:lnSpc>
                <a:spcPct val="150000"/>
              </a:lnSpc>
              <a:spcBef>
                <a:spcPts val="0"/>
              </a:spcBef>
            </a:pPr>
            <a:r>
              <a:rPr lang="en-US" sz="2200" dirty="0">
                <a:latin typeface="Quicksand" pitchFamily="2" charset="0"/>
              </a:rPr>
              <a:t>Know your data enough</a:t>
            </a:r>
          </a:p>
          <a:p>
            <a:pPr>
              <a:lnSpc>
                <a:spcPct val="150000"/>
              </a:lnSpc>
              <a:spcBef>
                <a:spcPts val="0"/>
              </a:spcBef>
            </a:pPr>
            <a:r>
              <a:rPr lang="en-US" sz="2200" b="1" dirty="0">
                <a:latin typeface="Quicksand" pitchFamily="2" charset="0"/>
              </a:rPr>
              <a:t>Visualize to discuss an idea</a:t>
            </a:r>
          </a:p>
        </p:txBody>
      </p:sp>
      <p:sp>
        <p:nvSpPr>
          <p:cNvPr id="4" name="TextBox 3">
            <a:extLst>
              <a:ext uri="{FF2B5EF4-FFF2-40B4-BE49-F238E27FC236}">
                <a16:creationId xmlns:a16="http://schemas.microsoft.com/office/drawing/2014/main" id="{FCD6F8F1-4A4D-4750-88BB-01B85131FCAE}"/>
              </a:ext>
            </a:extLst>
          </p:cNvPr>
          <p:cNvSpPr txBox="1"/>
          <p:nvPr/>
        </p:nvSpPr>
        <p:spPr>
          <a:xfrm>
            <a:off x="554421" y="1825625"/>
            <a:ext cx="4998484" cy="3587905"/>
          </a:xfrm>
          <a:prstGeom prst="rect">
            <a:avLst/>
          </a:prstGeom>
          <a:noFill/>
        </p:spPr>
        <p:txBody>
          <a:bodyPr wrap="none" rtlCol="0">
            <a:spAutoFit/>
          </a:bodyPr>
          <a:lstStyle/>
          <a:p>
            <a:pPr>
              <a:lnSpc>
                <a:spcPct val="150000"/>
              </a:lnSpc>
            </a:pPr>
            <a:r>
              <a:rPr lang="en-US" sz="2200" b="1" dirty="0">
                <a:latin typeface="Quicksand" pitchFamily="2" charset="0"/>
              </a:rPr>
              <a:t>DO NOT:</a:t>
            </a:r>
          </a:p>
          <a:p>
            <a:pPr indent="-285750">
              <a:lnSpc>
                <a:spcPct val="150000"/>
              </a:lnSpc>
              <a:buFont typeface="Arial" panose="020B0604020202020204" pitchFamily="34" charset="0"/>
              <a:buChar char="•"/>
            </a:pPr>
            <a:r>
              <a:rPr lang="en-US" sz="2200" dirty="0">
                <a:latin typeface="Quicksand" pitchFamily="2" charset="0"/>
              </a:rPr>
              <a:t>Use inappropriate detail</a:t>
            </a:r>
          </a:p>
          <a:p>
            <a:pPr indent="-285750">
              <a:lnSpc>
                <a:spcPct val="150000"/>
              </a:lnSpc>
              <a:buFont typeface="Arial" panose="020B0604020202020204" pitchFamily="34" charset="0"/>
              <a:buChar char="•"/>
            </a:pPr>
            <a:r>
              <a:rPr lang="en-US" sz="2200" dirty="0">
                <a:latin typeface="Quicksand" pitchFamily="2" charset="0"/>
              </a:rPr>
              <a:t>Use unnecessary visualization</a:t>
            </a:r>
          </a:p>
          <a:p>
            <a:pPr indent="-285750">
              <a:lnSpc>
                <a:spcPct val="150000"/>
              </a:lnSpc>
              <a:buFont typeface="Arial" panose="020B0604020202020204" pitchFamily="34" charset="0"/>
              <a:buChar char="•"/>
            </a:pPr>
            <a:r>
              <a:rPr lang="en-US" sz="2200" dirty="0">
                <a:latin typeface="Quicksand" pitchFamily="2" charset="0"/>
              </a:rPr>
              <a:t>Diversify charts for diversity’s sake</a:t>
            </a:r>
          </a:p>
          <a:p>
            <a:pPr indent="-285750">
              <a:lnSpc>
                <a:spcPct val="150000"/>
              </a:lnSpc>
              <a:buFont typeface="Arial" panose="020B0604020202020204" pitchFamily="34" charset="0"/>
              <a:buChar char="•"/>
            </a:pPr>
            <a:r>
              <a:rPr lang="en-US" sz="2200" dirty="0">
                <a:latin typeface="Quicksand" pitchFamily="2" charset="0"/>
              </a:rPr>
              <a:t>Use superfluous color, lines, etc.</a:t>
            </a:r>
          </a:p>
          <a:p>
            <a:pPr indent="-285750">
              <a:lnSpc>
                <a:spcPct val="150000"/>
              </a:lnSpc>
              <a:buFont typeface="Arial" panose="020B0604020202020204" pitchFamily="34" charset="0"/>
              <a:buChar char="•"/>
            </a:pPr>
            <a:r>
              <a:rPr lang="en-US" sz="2200" dirty="0">
                <a:latin typeface="Quicksand" pitchFamily="2" charset="0"/>
              </a:rPr>
              <a:t>Ever get caught in a “</a:t>
            </a:r>
            <a:r>
              <a:rPr lang="en-US" sz="2200" dirty="0" err="1">
                <a:latin typeface="Quicksand" pitchFamily="2" charset="0"/>
              </a:rPr>
              <a:t>gotchya</a:t>
            </a:r>
            <a:r>
              <a:rPr lang="en-US" sz="2200" dirty="0">
                <a:latin typeface="Quicksand" pitchFamily="2" charset="0"/>
              </a:rPr>
              <a:t>”</a:t>
            </a:r>
          </a:p>
          <a:p>
            <a:pPr indent="-285750">
              <a:lnSpc>
                <a:spcPct val="150000"/>
              </a:lnSpc>
              <a:buFont typeface="Arial" panose="020B0604020202020204" pitchFamily="34" charset="0"/>
              <a:buChar char="•"/>
            </a:pPr>
            <a:r>
              <a:rPr lang="en-US" sz="2200" b="1" dirty="0">
                <a:latin typeface="Quicksand" pitchFamily="2" charset="0"/>
              </a:rPr>
              <a:t>Visualize to discuss a visual</a:t>
            </a:r>
          </a:p>
        </p:txBody>
      </p:sp>
    </p:spTree>
    <p:extLst>
      <p:ext uri="{BB962C8B-B14F-4D97-AF65-F5344CB8AC3E}">
        <p14:creationId xmlns:p14="http://schemas.microsoft.com/office/powerpoint/2010/main" val="2262364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5A41-A48D-4577-B6A6-864279A77977}"/>
              </a:ext>
            </a:extLst>
          </p:cNvPr>
          <p:cNvSpPr>
            <a:spLocks noGrp="1"/>
          </p:cNvSpPr>
          <p:nvPr>
            <p:ph type="title"/>
          </p:nvPr>
        </p:nvSpPr>
        <p:spPr/>
        <p:txBody>
          <a:bodyPr/>
          <a:lstStyle/>
          <a:p>
            <a:r>
              <a:rPr lang="en-US" b="1" dirty="0">
                <a:latin typeface="Quicksand" pitchFamily="2" charset="0"/>
              </a:rPr>
              <a:t>Respect Your Audience’s Time</a:t>
            </a:r>
          </a:p>
        </p:txBody>
      </p:sp>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825625"/>
            <a:ext cx="10515600" cy="4351338"/>
          </a:xfrm>
        </p:spPr>
        <p:txBody>
          <a:bodyPr anchor="ctr"/>
          <a:lstStyle/>
          <a:p>
            <a:pPr marL="0" indent="0">
              <a:lnSpc>
                <a:spcPct val="120000"/>
              </a:lnSpc>
              <a:buNone/>
            </a:pPr>
            <a:r>
              <a:rPr lang="en-US" dirty="0">
                <a:latin typeface="Quicksand" pitchFamily="2" charset="0"/>
              </a:rPr>
              <a:t>The amount of </a:t>
            </a:r>
            <a:r>
              <a:rPr lang="en-US" b="1" dirty="0">
                <a:latin typeface="Quicksand" pitchFamily="2" charset="0"/>
              </a:rPr>
              <a:t>time spent explaining </a:t>
            </a:r>
            <a:r>
              <a:rPr lang="en-US" dirty="0">
                <a:latin typeface="Quicksand" pitchFamily="2" charset="0"/>
              </a:rPr>
              <a:t>a chart is directly</a:t>
            </a:r>
            <a:r>
              <a:rPr lang="en-US" b="1" dirty="0">
                <a:latin typeface="Quicksand" pitchFamily="2" charset="0"/>
              </a:rPr>
              <a:t> proportional </a:t>
            </a:r>
            <a:r>
              <a:rPr lang="en-US" dirty="0">
                <a:latin typeface="Quicksand" pitchFamily="2" charset="0"/>
              </a:rPr>
              <a:t>to the </a:t>
            </a:r>
            <a:r>
              <a:rPr lang="en-US" b="1" dirty="0">
                <a:latin typeface="Quicksand" pitchFamily="2" charset="0"/>
              </a:rPr>
              <a:t>chart’s ability to communicate </a:t>
            </a:r>
            <a:r>
              <a:rPr lang="en-US" dirty="0">
                <a:latin typeface="Quicksand" pitchFamily="2" charset="0"/>
              </a:rPr>
              <a:t>clearly.</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What do we lose</a:t>
            </a:r>
            <a:r>
              <a:rPr lang="en-US" dirty="0">
                <a:latin typeface="Quicksand" pitchFamily="2" charset="0"/>
              </a:rPr>
              <a:t> when we explain a chart?</a:t>
            </a:r>
          </a:p>
          <a:p>
            <a:pPr marL="0" indent="0">
              <a:lnSpc>
                <a:spcPct val="120000"/>
              </a:lnSpc>
              <a:buNone/>
            </a:pPr>
            <a:endParaRPr lang="en-US" dirty="0">
              <a:latin typeface="Quicksand" pitchFamily="2" charset="0"/>
            </a:endParaRPr>
          </a:p>
          <a:p>
            <a:pPr marL="0" indent="0">
              <a:lnSpc>
                <a:spcPct val="120000"/>
              </a:lnSpc>
              <a:buNone/>
            </a:pPr>
            <a:r>
              <a:rPr lang="en-US" b="1" dirty="0">
                <a:latin typeface="Quicksand" pitchFamily="2" charset="0"/>
              </a:rPr>
              <a:t>Time.</a:t>
            </a:r>
          </a:p>
        </p:txBody>
      </p:sp>
    </p:spTree>
    <p:extLst>
      <p:ext uri="{BB962C8B-B14F-4D97-AF65-F5344CB8AC3E}">
        <p14:creationId xmlns:p14="http://schemas.microsoft.com/office/powerpoint/2010/main" val="21314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432" y="264541"/>
            <a:ext cx="10515600" cy="1325563"/>
          </a:xfrm>
        </p:spPr>
        <p:txBody>
          <a:bodyPr>
            <a:normAutofit/>
          </a:bodyPr>
          <a:lstStyle/>
          <a:p>
            <a:r>
              <a:rPr lang="en-US" sz="4000" b="1" dirty="0">
                <a:latin typeface="Quicksand" pitchFamily="2" charset="0"/>
              </a:rPr>
              <a:t>Snow’s Education &amp; Break from Cholera</a:t>
            </a:r>
          </a:p>
        </p:txBody>
      </p:sp>
      <p:sp>
        <p:nvSpPr>
          <p:cNvPr id="3" name="Content Placeholder 2"/>
          <p:cNvSpPr>
            <a:spLocks noGrp="1"/>
          </p:cNvSpPr>
          <p:nvPr>
            <p:ph idx="1"/>
          </p:nvPr>
        </p:nvSpPr>
        <p:spPr>
          <a:xfrm>
            <a:off x="1222248" y="1697609"/>
            <a:ext cx="10515600" cy="4351338"/>
          </a:xfrm>
        </p:spPr>
        <p:txBody>
          <a:bodyPr>
            <a:normAutofit fontScale="92500" lnSpcReduction="10000"/>
          </a:bodyPr>
          <a:lstStyle/>
          <a:p>
            <a:pPr>
              <a:spcAft>
                <a:spcPts val="1200"/>
              </a:spcAft>
            </a:pPr>
            <a:r>
              <a:rPr lang="en-US" dirty="0">
                <a:latin typeface="Quicksand" pitchFamily="2" charset="0"/>
              </a:rPr>
              <a:t>1836, London University</a:t>
            </a:r>
          </a:p>
          <a:p>
            <a:pPr lvl="1">
              <a:spcAft>
                <a:spcPts val="1200"/>
              </a:spcAft>
            </a:pPr>
            <a:r>
              <a:rPr lang="en-US" dirty="0">
                <a:latin typeface="Quicksand" pitchFamily="2" charset="0"/>
              </a:rPr>
              <a:t>1838, </a:t>
            </a:r>
            <a:r>
              <a:rPr lang="en-US" b="1" dirty="0">
                <a:latin typeface="Quicksand" pitchFamily="2" charset="0"/>
              </a:rPr>
              <a:t>General Practitioner’s License</a:t>
            </a:r>
          </a:p>
          <a:p>
            <a:pPr lvl="1">
              <a:spcAft>
                <a:spcPts val="1200"/>
              </a:spcAft>
            </a:pPr>
            <a:r>
              <a:rPr lang="en-US" dirty="0">
                <a:latin typeface="Quicksand" pitchFamily="2" charset="0"/>
              </a:rPr>
              <a:t>1838, </a:t>
            </a:r>
            <a:r>
              <a:rPr lang="en-US" b="1" dirty="0">
                <a:latin typeface="Quicksand" pitchFamily="2" charset="0"/>
              </a:rPr>
              <a:t>Apothecary’s License</a:t>
            </a:r>
          </a:p>
          <a:p>
            <a:pPr lvl="1">
              <a:spcAft>
                <a:spcPts val="1200"/>
              </a:spcAft>
            </a:pPr>
            <a:r>
              <a:rPr lang="en-US" dirty="0">
                <a:latin typeface="Quicksand" pitchFamily="2" charset="0"/>
              </a:rPr>
              <a:t>1838, </a:t>
            </a:r>
            <a:r>
              <a:rPr lang="en-US" b="1" dirty="0">
                <a:latin typeface="Quicksand" pitchFamily="2" charset="0"/>
              </a:rPr>
              <a:t>Ph.D. in Medicine</a:t>
            </a:r>
          </a:p>
          <a:p>
            <a:pPr lvl="1">
              <a:spcAft>
                <a:spcPts val="1200"/>
              </a:spcAft>
            </a:pPr>
            <a:r>
              <a:rPr lang="en-US" dirty="0">
                <a:latin typeface="Quicksand" pitchFamily="2" charset="0"/>
              </a:rPr>
              <a:t>Still 1838, </a:t>
            </a:r>
            <a:r>
              <a:rPr lang="en-US" b="1" dirty="0">
                <a:latin typeface="Quicksand" pitchFamily="2" charset="0"/>
              </a:rPr>
              <a:t>Royal College of Surgeons</a:t>
            </a:r>
          </a:p>
          <a:p>
            <a:pPr>
              <a:spcAft>
                <a:spcPts val="1200"/>
              </a:spcAft>
            </a:pPr>
            <a:r>
              <a:rPr lang="en-US" dirty="0">
                <a:latin typeface="Quicksand" pitchFamily="2" charset="0"/>
              </a:rPr>
              <a:t>Revolutionized anesthesia and twice treated Queen</a:t>
            </a:r>
          </a:p>
          <a:p>
            <a:pPr>
              <a:spcAft>
                <a:spcPts val="1200"/>
              </a:spcAft>
            </a:pPr>
            <a:r>
              <a:rPr lang="en-US" dirty="0">
                <a:latin typeface="Quicksand" pitchFamily="2" charset="0"/>
              </a:rPr>
              <a:t>Began collecting data (1848 Cholera Outbreak, London)</a:t>
            </a:r>
          </a:p>
          <a:p>
            <a:pPr>
              <a:spcAft>
                <a:spcPts val="1200"/>
              </a:spcAft>
            </a:pPr>
            <a:r>
              <a:rPr lang="en-US" dirty="0">
                <a:latin typeface="Quicksand" pitchFamily="2" charset="0"/>
              </a:rPr>
              <a:t>Despite evidence, wasn’t believed – then came 1854…</a:t>
            </a:r>
          </a:p>
          <a:p>
            <a:endParaRPr lang="en-US" dirty="0">
              <a:latin typeface="Quicksand" pitchFamily="2" charset="0"/>
            </a:endParaRPr>
          </a:p>
        </p:txBody>
      </p:sp>
    </p:spTree>
    <p:extLst>
      <p:ext uri="{BB962C8B-B14F-4D97-AF65-F5344CB8AC3E}">
        <p14:creationId xmlns:p14="http://schemas.microsoft.com/office/powerpoint/2010/main" val="33322363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Use the best “data ink”.</a:t>
            </a:r>
          </a:p>
        </p:txBody>
      </p:sp>
    </p:spTree>
    <p:extLst>
      <p:ext uri="{BB962C8B-B14F-4D97-AF65-F5344CB8AC3E}">
        <p14:creationId xmlns:p14="http://schemas.microsoft.com/office/powerpoint/2010/main" val="837051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1056269"/>
          </a:xfrm>
        </p:spPr>
        <p:txBody>
          <a:bodyPr>
            <a:normAutofit/>
          </a:bodyPr>
          <a:lstStyle/>
          <a:p>
            <a:r>
              <a:rPr lang="en-US" sz="3600" dirty="0">
                <a:solidFill>
                  <a:schemeClr val="bg1">
                    <a:lumMod val="65000"/>
                  </a:schemeClr>
                </a:solidFill>
                <a:latin typeface="Quicksand" pitchFamily="2" charset="0"/>
              </a:rPr>
              <a:t>Efficient Data Ink: </a:t>
            </a:r>
            <a:r>
              <a:rPr lang="en-US" sz="3600" b="1" dirty="0">
                <a:solidFill>
                  <a:schemeClr val="bg1">
                    <a:lumMod val="50000"/>
                  </a:schemeClr>
                </a:solidFill>
                <a:latin typeface="Quicksand" pitchFamily="2" charset="0"/>
              </a:rPr>
              <a:t>Continuous </a:t>
            </a:r>
            <a:r>
              <a:rPr lang="en-US" sz="3600" dirty="0">
                <a:solidFill>
                  <a:schemeClr val="bg1">
                    <a:lumMod val="50000"/>
                  </a:schemeClr>
                </a:solidFill>
                <a:latin typeface="Quicksand" pitchFamily="2" charset="0"/>
              </a:rPr>
              <a:t>Values</a:t>
            </a:r>
            <a:endParaRPr lang="en-US" sz="3600" b="1" dirty="0">
              <a:solidFill>
                <a:schemeClr val="bg1">
                  <a:lumMod val="50000"/>
                </a:schemeClr>
              </a:solidFill>
              <a:latin typeface="Quicksand" pitchFamily="2" charset="0"/>
            </a:endParaRPr>
          </a:p>
        </p:txBody>
      </p:sp>
      <p:pic>
        <p:nvPicPr>
          <p:cNvPr id="4" name="Picture 3" descr="A picture containing screenshot, drawing&#10;&#10;Description automatically generated">
            <a:extLst>
              <a:ext uri="{FF2B5EF4-FFF2-40B4-BE49-F238E27FC236}">
                <a16:creationId xmlns:a16="http://schemas.microsoft.com/office/drawing/2014/main" id="{2DE672BB-F8AE-464F-84FB-95D9AFB84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47" y="1636928"/>
            <a:ext cx="9058306" cy="4186443"/>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3945340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a:xfrm>
            <a:off x="838200" y="365125"/>
            <a:ext cx="10515600" cy="3248932"/>
          </a:xfrm>
        </p:spPr>
        <p:txBody>
          <a:bodyPr>
            <a:normAutofit/>
          </a:bodyPr>
          <a:lstStyle/>
          <a:p>
            <a:r>
              <a:rPr lang="en-US" dirty="0">
                <a:solidFill>
                  <a:schemeClr val="bg1">
                    <a:lumMod val="65000"/>
                  </a:schemeClr>
                </a:solidFill>
                <a:latin typeface="Quicksand" pitchFamily="2" charset="0"/>
              </a:rPr>
              <a:t>Efficient</a:t>
            </a:r>
            <a:br>
              <a:rPr lang="en-US" dirty="0">
                <a:solidFill>
                  <a:schemeClr val="bg1">
                    <a:lumMod val="65000"/>
                  </a:schemeClr>
                </a:solidFill>
                <a:latin typeface="Quicksand" pitchFamily="2" charset="0"/>
              </a:rPr>
            </a:br>
            <a:r>
              <a:rPr lang="en-US" dirty="0">
                <a:solidFill>
                  <a:schemeClr val="bg1">
                    <a:lumMod val="65000"/>
                  </a:schemeClr>
                </a:solidFill>
                <a:latin typeface="Quicksand" pitchFamily="2" charset="0"/>
              </a:rPr>
              <a:t>Data Ink: </a:t>
            </a:r>
            <a:br>
              <a:rPr lang="en-US" dirty="0">
                <a:solidFill>
                  <a:schemeClr val="bg1">
                    <a:lumMod val="65000"/>
                  </a:schemeClr>
                </a:solidFill>
                <a:latin typeface="Quicksand" pitchFamily="2" charset="0"/>
              </a:rPr>
            </a:br>
            <a:br>
              <a:rPr lang="en-US" dirty="0">
                <a:solidFill>
                  <a:schemeClr val="bg1">
                    <a:lumMod val="65000"/>
                  </a:schemeClr>
                </a:solidFill>
                <a:latin typeface="Quicksand" pitchFamily="2" charset="0"/>
              </a:rPr>
            </a:br>
            <a:r>
              <a:rPr lang="en-US" b="1" dirty="0">
                <a:solidFill>
                  <a:schemeClr val="bg1">
                    <a:lumMod val="50000"/>
                  </a:schemeClr>
                </a:solidFill>
                <a:latin typeface="Quicksand" pitchFamily="2" charset="0"/>
              </a:rPr>
              <a:t>Categorical </a:t>
            </a:r>
            <a:br>
              <a:rPr lang="en-US" b="1" dirty="0">
                <a:solidFill>
                  <a:schemeClr val="bg1">
                    <a:lumMod val="50000"/>
                  </a:schemeClr>
                </a:solidFill>
                <a:latin typeface="Quicksand" pitchFamily="2" charset="0"/>
              </a:rPr>
            </a:br>
            <a:r>
              <a:rPr lang="en-US" dirty="0">
                <a:solidFill>
                  <a:schemeClr val="bg1">
                    <a:lumMod val="50000"/>
                  </a:schemeClr>
                </a:solidFill>
                <a:latin typeface="Quicksand" pitchFamily="2" charset="0"/>
              </a:rPr>
              <a:t>Values</a:t>
            </a:r>
            <a:endParaRPr lang="en-US" b="1" dirty="0">
              <a:solidFill>
                <a:schemeClr val="bg1">
                  <a:lumMod val="50000"/>
                </a:schemeClr>
              </a:solidFill>
              <a:latin typeface="Quicksand" pitchFamily="2" charset="0"/>
            </a:endParaRPr>
          </a:p>
        </p:txBody>
      </p:sp>
      <p:pic>
        <p:nvPicPr>
          <p:cNvPr id="5" name="Picture 4" descr="A picture containing screenshot&#10;&#10;Description automatically generated">
            <a:extLst>
              <a:ext uri="{FF2B5EF4-FFF2-40B4-BE49-F238E27FC236}">
                <a16:creationId xmlns:a16="http://schemas.microsoft.com/office/drawing/2014/main" id="{07D88D02-5489-4744-A6F2-B9D90CCC7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381" y="533102"/>
            <a:ext cx="5335507" cy="5520226"/>
          </a:xfrm>
          <a:prstGeom prst="rect">
            <a:avLst/>
          </a:prstGeom>
        </p:spPr>
      </p:pic>
      <p:sp>
        <p:nvSpPr>
          <p:cNvPr id="9" name="Rectangle 8">
            <a:extLst>
              <a:ext uri="{FF2B5EF4-FFF2-40B4-BE49-F238E27FC236}">
                <a16:creationId xmlns:a16="http://schemas.microsoft.com/office/drawing/2014/main" id="{9ADD223B-6C79-46D1-BD27-35666170238D}"/>
              </a:ext>
            </a:extLst>
          </p:cNvPr>
          <p:cNvSpPr/>
          <p:nvPr/>
        </p:nvSpPr>
        <p:spPr>
          <a:xfrm>
            <a:off x="5854575" y="5823371"/>
            <a:ext cx="6096000" cy="861774"/>
          </a:xfrm>
          <a:prstGeom prst="rect">
            <a:avLst/>
          </a:prstGeom>
        </p:spPr>
        <p:txBody>
          <a:bodyPr>
            <a:spAutoFit/>
          </a:bodyPr>
          <a:lstStyle/>
          <a:p>
            <a:pPr algn="r"/>
            <a:endParaRPr lang="en-US" sz="1000" dirty="0">
              <a:latin typeface="Quicksand" pitchFamily="2" charset="0"/>
            </a:endParaRPr>
          </a:p>
          <a:p>
            <a:pPr algn="r"/>
            <a:endParaRPr lang="en-US" sz="1000" dirty="0">
              <a:latin typeface="Quicksand" pitchFamily="2" charset="0"/>
            </a:endParaRPr>
          </a:p>
          <a:p>
            <a:pPr algn="r"/>
            <a:endParaRPr lang="en-US" sz="1000" dirty="0">
              <a:latin typeface="Quicksand" pitchFamily="2" charset="0"/>
            </a:endParaRPr>
          </a:p>
          <a:p>
            <a:pPr algn="r"/>
            <a:r>
              <a:rPr lang="en-US" sz="1000" dirty="0">
                <a:solidFill>
                  <a:schemeClr val="bg1">
                    <a:lumMod val="65000"/>
                  </a:schemeClr>
                </a:solidFill>
                <a:latin typeface="Quicksand" pitchFamily="2" charset="0"/>
              </a:rPr>
              <a:t>Source: </a:t>
            </a:r>
            <a:br>
              <a:rPr lang="en-US" sz="1000" dirty="0">
                <a:solidFill>
                  <a:schemeClr val="bg1">
                    <a:lumMod val="65000"/>
                  </a:schemeClr>
                </a:solidFill>
                <a:latin typeface="Quicksand" pitchFamily="2" charset="0"/>
              </a:rPr>
            </a:br>
            <a:r>
              <a:rPr lang="en-US" sz="1000" dirty="0">
                <a:solidFill>
                  <a:schemeClr val="bg1">
                    <a:lumMod val="65000"/>
                  </a:schemeClr>
                </a:solidFill>
                <a:latin typeface="Quicksand" pitchFamily="2" charset="0"/>
              </a:rPr>
              <a:t> </a:t>
            </a:r>
            <a:r>
              <a:rPr lang="en-US" sz="1000" dirty="0" err="1">
                <a:solidFill>
                  <a:schemeClr val="bg1">
                    <a:lumMod val="65000"/>
                  </a:schemeClr>
                </a:solidFill>
                <a:latin typeface="Quicksand" pitchFamily="2" charset="0"/>
              </a:rPr>
              <a:t>Scavetta</a:t>
            </a:r>
            <a:r>
              <a:rPr lang="en-US" sz="1000" dirty="0">
                <a:solidFill>
                  <a:schemeClr val="bg1">
                    <a:lumMod val="65000"/>
                  </a:schemeClr>
                </a:solidFill>
                <a:latin typeface="Quicksand" pitchFamily="2" charset="0"/>
              </a:rPr>
              <a:t>, Rick (2020). </a:t>
            </a:r>
            <a:r>
              <a:rPr lang="en-US" sz="1000" i="1" dirty="0">
                <a:solidFill>
                  <a:schemeClr val="bg1">
                    <a:lumMod val="65000"/>
                  </a:schemeClr>
                </a:solidFill>
                <a:latin typeface="Quicksand" pitchFamily="2" charset="0"/>
              </a:rPr>
              <a:t>Data Visualization with ggplot2. </a:t>
            </a:r>
            <a:r>
              <a:rPr lang="en-US" sz="1000" dirty="0">
                <a:solidFill>
                  <a:schemeClr val="bg1">
                    <a:lumMod val="65000"/>
                  </a:schemeClr>
                </a:solidFill>
                <a:latin typeface="Quicksand" pitchFamily="2" charset="0"/>
              </a:rPr>
              <a:t>Adapted from Wong, B (2010).</a:t>
            </a:r>
          </a:p>
        </p:txBody>
      </p:sp>
    </p:spTree>
    <p:extLst>
      <p:ext uri="{BB962C8B-B14F-4D97-AF65-F5344CB8AC3E}">
        <p14:creationId xmlns:p14="http://schemas.microsoft.com/office/powerpoint/2010/main" val="1600794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Rely on conventions.</a:t>
            </a:r>
          </a:p>
        </p:txBody>
      </p:sp>
    </p:spTree>
    <p:extLst>
      <p:ext uri="{BB962C8B-B14F-4D97-AF65-F5344CB8AC3E}">
        <p14:creationId xmlns:p14="http://schemas.microsoft.com/office/powerpoint/2010/main" val="3820513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Dark Means More</a:t>
            </a:r>
          </a:p>
        </p:txBody>
      </p:sp>
      <p:pic>
        <p:nvPicPr>
          <p:cNvPr id="1026" name="Picture 2">
            <a:extLst>
              <a:ext uri="{FF2B5EF4-FFF2-40B4-BE49-F238E27FC236}">
                <a16:creationId xmlns:a16="http://schemas.microsoft.com/office/drawing/2014/main" id="{2B9A8CE5-0AFF-440B-829D-BF044B26D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95" y="1686466"/>
            <a:ext cx="7080409" cy="48064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67295E-0A5B-4092-A404-3C6CE8E6F8E4}"/>
              </a:ext>
            </a:extLst>
          </p:cNvPr>
          <p:cNvSpPr/>
          <p:nvPr/>
        </p:nvSpPr>
        <p:spPr>
          <a:xfrm>
            <a:off x="4454554" y="614074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2366B4-6B5F-4E21-8AFC-C3A6DDC80046}"/>
              </a:ext>
            </a:extLst>
          </p:cNvPr>
          <p:cNvSpPr/>
          <p:nvPr/>
        </p:nvSpPr>
        <p:spPr>
          <a:xfrm>
            <a:off x="2335684" y="6140740"/>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1907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The Tradeoff with Greens</a:t>
            </a:r>
          </a:p>
        </p:txBody>
      </p:sp>
      <p:pic>
        <p:nvPicPr>
          <p:cNvPr id="2050" name="Picture 2">
            <a:extLst>
              <a:ext uri="{FF2B5EF4-FFF2-40B4-BE49-F238E27FC236}">
                <a16:creationId xmlns:a16="http://schemas.microsoft.com/office/drawing/2014/main" id="{0FD8644C-5463-4F65-8C85-DA8043C20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786" y="1690688"/>
            <a:ext cx="7026428" cy="480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3E8FA76-BA79-4F4D-8708-1D44C4C390A9}"/>
              </a:ext>
            </a:extLst>
          </p:cNvPr>
          <p:cNvSpPr/>
          <p:nvPr/>
        </p:nvSpPr>
        <p:spPr>
          <a:xfrm>
            <a:off x="4488110" y="614074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6BEC5A-7ACC-4CF8-9C2E-B6BEDADA1115}"/>
              </a:ext>
            </a:extLst>
          </p:cNvPr>
          <p:cNvSpPr/>
          <p:nvPr/>
        </p:nvSpPr>
        <p:spPr>
          <a:xfrm>
            <a:off x="2399251" y="6140740"/>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449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Gradient Saturation</a:t>
            </a:r>
            <a:br>
              <a:rPr lang="en-US" sz="3600" dirty="0">
                <a:latin typeface="Quicksand" pitchFamily="2" charset="0"/>
              </a:rPr>
            </a:br>
            <a:r>
              <a:rPr lang="en-US" sz="3600" b="1" dirty="0">
                <a:latin typeface="Quicksand" pitchFamily="2" charset="0"/>
              </a:rPr>
              <a:t>You’ve Been Had! Color is Meaningless</a:t>
            </a:r>
          </a:p>
        </p:txBody>
      </p:sp>
      <p:pic>
        <p:nvPicPr>
          <p:cNvPr id="3074" name="Picture 2">
            <a:extLst>
              <a:ext uri="{FF2B5EF4-FFF2-40B4-BE49-F238E27FC236}">
                <a16:creationId xmlns:a16="http://schemas.microsoft.com/office/drawing/2014/main" id="{DB4E9261-448A-4EB8-8AE9-E712D95D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08" y="1690688"/>
            <a:ext cx="7023984" cy="48005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E05E59-A728-4D77-85FF-7A533CE53CC8}"/>
              </a:ext>
            </a:extLst>
          </p:cNvPr>
          <p:cNvSpPr/>
          <p:nvPr/>
        </p:nvSpPr>
        <p:spPr>
          <a:xfrm>
            <a:off x="4471332" y="6123963"/>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4426EC-EEB0-42FD-B28C-1CDBF638CDC1}"/>
              </a:ext>
            </a:extLst>
          </p:cNvPr>
          <p:cNvSpPr/>
          <p:nvPr/>
        </p:nvSpPr>
        <p:spPr>
          <a:xfrm>
            <a:off x="2382473" y="6153324"/>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8175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Divergent Colors</a:t>
            </a:r>
            <a:br>
              <a:rPr lang="en-US" sz="3600" dirty="0">
                <a:latin typeface="Quicksand" pitchFamily="2" charset="0"/>
              </a:rPr>
            </a:br>
            <a:r>
              <a:rPr lang="en-US" sz="3600" b="1" dirty="0">
                <a:latin typeface="Quicksand" pitchFamily="2" charset="0"/>
              </a:rPr>
              <a:t>Emphasizing &amp; Color-Blind Friendly</a:t>
            </a:r>
          </a:p>
        </p:txBody>
      </p:sp>
      <p:pic>
        <p:nvPicPr>
          <p:cNvPr id="5124" name="Picture 4">
            <a:extLst>
              <a:ext uri="{FF2B5EF4-FFF2-40B4-BE49-F238E27FC236}">
                <a16:creationId xmlns:a16="http://schemas.microsoft.com/office/drawing/2014/main" id="{00944F39-C22C-4B82-9CB5-7F749349B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489" y="1687928"/>
            <a:ext cx="6957022" cy="48049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5C3C580-B482-40E6-84C3-C47A04EC7541}"/>
              </a:ext>
            </a:extLst>
          </p:cNvPr>
          <p:cNvSpPr/>
          <p:nvPr/>
        </p:nvSpPr>
        <p:spPr>
          <a:xfrm>
            <a:off x="4471332" y="6165908"/>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1021A3D-9693-4B55-B71B-6BD325DC18E0}"/>
              </a:ext>
            </a:extLst>
          </p:cNvPr>
          <p:cNvSpPr/>
          <p:nvPr/>
        </p:nvSpPr>
        <p:spPr>
          <a:xfrm>
            <a:off x="2415206" y="6123963"/>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581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Divergent Colors</a:t>
            </a:r>
            <a:br>
              <a:rPr lang="en-US" sz="3600" dirty="0">
                <a:latin typeface="Quicksand" pitchFamily="2" charset="0"/>
              </a:rPr>
            </a:br>
            <a:r>
              <a:rPr lang="en-US" sz="3600" b="1" dirty="0">
                <a:latin typeface="Quicksand" pitchFamily="2" charset="0"/>
              </a:rPr>
              <a:t>Green Means Profit; Red Means Loss</a:t>
            </a:r>
          </a:p>
        </p:txBody>
      </p:sp>
      <p:pic>
        <p:nvPicPr>
          <p:cNvPr id="6146" name="Picture 2">
            <a:extLst>
              <a:ext uri="{FF2B5EF4-FFF2-40B4-BE49-F238E27FC236}">
                <a16:creationId xmlns:a16="http://schemas.microsoft.com/office/drawing/2014/main" id="{ED69962C-84BB-4589-8577-72D27470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990" y="1690688"/>
            <a:ext cx="7050019" cy="480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97E88A-1133-4708-8B4B-6B7BE2CE6763}"/>
              </a:ext>
            </a:extLst>
          </p:cNvPr>
          <p:cNvSpPr/>
          <p:nvPr/>
        </p:nvSpPr>
        <p:spPr>
          <a:xfrm>
            <a:off x="4462943" y="6132352"/>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F6FD35-EB08-43D3-A331-E4FDD124DEB2}"/>
              </a:ext>
            </a:extLst>
          </p:cNvPr>
          <p:cNvSpPr/>
          <p:nvPr/>
        </p:nvSpPr>
        <p:spPr>
          <a:xfrm>
            <a:off x="2374084" y="6132351"/>
            <a:ext cx="553674" cy="2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34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Discrete Colors</a:t>
            </a:r>
            <a:br>
              <a:rPr lang="en-US" sz="3600" dirty="0">
                <a:latin typeface="Quicksand" pitchFamily="2" charset="0"/>
              </a:rPr>
            </a:br>
            <a:r>
              <a:rPr lang="en-US" sz="3600" b="1" dirty="0">
                <a:latin typeface="Quicksand" pitchFamily="2" charset="0"/>
              </a:rPr>
              <a:t>Politicized Colors</a:t>
            </a:r>
          </a:p>
        </p:txBody>
      </p:sp>
      <p:pic>
        <p:nvPicPr>
          <p:cNvPr id="7170" name="Picture 2">
            <a:extLst>
              <a:ext uri="{FF2B5EF4-FFF2-40B4-BE49-F238E27FC236}">
                <a16:creationId xmlns:a16="http://schemas.microsoft.com/office/drawing/2014/main" id="{BF2F3C9C-7C5C-41A3-82D5-F33237B6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847" y="1814395"/>
            <a:ext cx="6552305" cy="41809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0DF9D3-C36D-4A81-8F45-26A6F44EF9DE}"/>
              </a:ext>
            </a:extLst>
          </p:cNvPr>
          <p:cNvSpPr/>
          <p:nvPr/>
        </p:nvSpPr>
        <p:spPr>
          <a:xfrm>
            <a:off x="158886" y="6119097"/>
            <a:ext cx="6096000" cy="553998"/>
          </a:xfrm>
          <a:prstGeom prst="rect">
            <a:avLst/>
          </a:prstGeom>
        </p:spPr>
        <p:txBody>
          <a:bodyPr>
            <a:spAutoFit/>
          </a:bodyPr>
          <a:lstStyle/>
          <a:p>
            <a:endParaRPr lang="en-US" sz="1000" dirty="0">
              <a:latin typeface="Quicksand" pitchFamily="2" charset="0"/>
            </a:endParaRPr>
          </a:p>
          <a:p>
            <a:r>
              <a:rPr lang="en-US" sz="1000" dirty="0">
                <a:latin typeface="Quicksand" pitchFamily="2" charset="0"/>
              </a:rPr>
              <a:t>Source: </a:t>
            </a:r>
            <a:br>
              <a:rPr lang="en-US" sz="1000" dirty="0">
                <a:latin typeface="Quicksand" pitchFamily="2" charset="0"/>
              </a:rPr>
            </a:br>
            <a:r>
              <a:rPr lang="en-US" sz="1000" dirty="0">
                <a:latin typeface="Quicksand" pitchFamily="2" charset="0"/>
              </a:rPr>
              <a:t>Silver, Nate (2018). “The 2018 Map Looked a Lot Like 2012”. </a:t>
            </a:r>
            <a:r>
              <a:rPr lang="en-US" sz="1000" i="1" dirty="0">
                <a:latin typeface="Quicksand" pitchFamily="2" charset="0"/>
              </a:rPr>
              <a:t>FiveThirtyEight</a:t>
            </a:r>
            <a:r>
              <a:rPr lang="en-US" sz="1000" dirty="0">
                <a:latin typeface="Quicksand" pitchFamily="2" charset="0"/>
              </a:rPr>
              <a:t>.</a:t>
            </a:r>
            <a:endParaRPr lang="en-US" sz="1000" i="1" dirty="0">
              <a:latin typeface="Quicksand" pitchFamily="2" charset="0"/>
            </a:endParaRPr>
          </a:p>
        </p:txBody>
      </p:sp>
    </p:spTree>
    <p:extLst>
      <p:ext uri="{BB962C8B-B14F-4D97-AF65-F5344CB8AC3E}">
        <p14:creationId xmlns:p14="http://schemas.microsoft.com/office/powerpoint/2010/main" val="2946747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0804" y="638330"/>
            <a:ext cx="8270391" cy="5581340"/>
          </a:xfrm>
        </p:spPr>
        <p:txBody>
          <a:bodyPr anchor="ctr">
            <a:normAutofit/>
          </a:bodyPr>
          <a:lstStyle/>
          <a:p>
            <a:pPr marL="0" indent="0" algn="just">
              <a:lnSpc>
                <a:spcPct val="130000"/>
              </a:lnSpc>
              <a:spcAft>
                <a:spcPts val="1200"/>
              </a:spcAft>
              <a:buNone/>
            </a:pPr>
            <a:r>
              <a:rPr lang="en-US" sz="2400" dirty="0">
                <a:latin typeface="Quicksand" pitchFamily="2" charset="0"/>
              </a:rPr>
              <a:t>“In Broad Street, on Monday evening, when the hearses came ‘round to remove the dead, the coffins were so numerous that they were put on top of the hearses as well as the inside.</a:t>
            </a:r>
          </a:p>
          <a:p>
            <a:pPr marL="0" indent="0" algn="just">
              <a:lnSpc>
                <a:spcPct val="130000"/>
              </a:lnSpc>
              <a:spcAft>
                <a:spcPts val="1200"/>
              </a:spcAft>
              <a:buNone/>
            </a:pPr>
            <a:r>
              <a:rPr lang="en-US" sz="2400" dirty="0">
                <a:latin typeface="Quicksand" pitchFamily="2" charset="0"/>
              </a:rPr>
              <a:t>Such a spectacle has not been witnessed in London since the time of the plague.”</a:t>
            </a:r>
          </a:p>
          <a:p>
            <a:pPr marL="0" indent="0" algn="ctr">
              <a:buNone/>
            </a:pPr>
            <a:endParaRPr lang="en-US" sz="2400" dirty="0">
              <a:latin typeface="Quicksand" pitchFamily="2" charset="0"/>
            </a:endParaRPr>
          </a:p>
          <a:p>
            <a:pPr marL="0" indent="0" algn="r">
              <a:buNone/>
            </a:pPr>
            <a:r>
              <a:rPr lang="en-US" sz="2400" dirty="0">
                <a:latin typeface="Quicksand" pitchFamily="2" charset="0"/>
              </a:rPr>
              <a:t>- Newspaper (Tuesday, September 3, 1854)</a:t>
            </a:r>
          </a:p>
        </p:txBody>
      </p:sp>
    </p:spTree>
    <p:extLst>
      <p:ext uri="{BB962C8B-B14F-4D97-AF65-F5344CB8AC3E}">
        <p14:creationId xmlns:p14="http://schemas.microsoft.com/office/powerpoint/2010/main" val="1479529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Picking the Right Colors</a:t>
            </a:r>
            <a:br>
              <a:rPr lang="en-US" sz="3600" b="1" dirty="0">
                <a:latin typeface="Quicksand" pitchFamily="2" charset="0"/>
              </a:rPr>
            </a:br>
            <a:r>
              <a:rPr lang="en-US" sz="3200" dirty="0">
                <a:solidFill>
                  <a:schemeClr val="tx1">
                    <a:lumMod val="75000"/>
                    <a:lumOff val="25000"/>
                  </a:schemeClr>
                </a:solidFill>
                <a:latin typeface="Quicksand" pitchFamily="2" charset="0"/>
              </a:rPr>
              <a:t>Color Brewer 2.0</a:t>
            </a:r>
            <a:endParaRPr lang="en-US" sz="3600" b="1" dirty="0">
              <a:latin typeface="Quicksand" pitchFamily="2" charset="0"/>
            </a:endParaRPr>
          </a:p>
        </p:txBody>
      </p:sp>
      <p:pic>
        <p:nvPicPr>
          <p:cNvPr id="4" name="Picture 3">
            <a:extLst>
              <a:ext uri="{FF2B5EF4-FFF2-40B4-BE49-F238E27FC236}">
                <a16:creationId xmlns:a16="http://schemas.microsoft.com/office/drawing/2014/main" id="{F5739290-67B2-4D50-A2E8-101ACF0C0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146" y="1690688"/>
            <a:ext cx="6807708" cy="4281720"/>
          </a:xfrm>
          <a:prstGeom prst="rect">
            <a:avLst/>
          </a:prstGeom>
        </p:spPr>
      </p:pic>
      <p:sp>
        <p:nvSpPr>
          <p:cNvPr id="7" name="TextBox 6">
            <a:extLst>
              <a:ext uri="{FF2B5EF4-FFF2-40B4-BE49-F238E27FC236}">
                <a16:creationId xmlns:a16="http://schemas.microsoft.com/office/drawing/2014/main" id="{A0E087D9-F547-4F99-9909-16A2FFF25CD7}"/>
              </a:ext>
            </a:extLst>
          </p:cNvPr>
          <p:cNvSpPr txBox="1"/>
          <p:nvPr/>
        </p:nvSpPr>
        <p:spPr>
          <a:xfrm>
            <a:off x="7492574" y="5972408"/>
            <a:ext cx="2007280" cy="369332"/>
          </a:xfrm>
          <a:prstGeom prst="rect">
            <a:avLst/>
          </a:prstGeom>
          <a:noFill/>
        </p:spPr>
        <p:txBody>
          <a:bodyPr wrap="none" rtlCol="0">
            <a:spAutoFit/>
          </a:bodyPr>
          <a:lstStyle/>
          <a:p>
            <a:pPr algn="r"/>
            <a:r>
              <a:rPr lang="en-US" dirty="0">
                <a:latin typeface="Quicksand" pitchFamily="2" charset="0"/>
              </a:rPr>
              <a:t>colorbrewer2.org</a:t>
            </a:r>
          </a:p>
        </p:txBody>
      </p:sp>
    </p:spTree>
    <p:extLst>
      <p:ext uri="{BB962C8B-B14F-4D97-AF65-F5344CB8AC3E}">
        <p14:creationId xmlns:p14="http://schemas.microsoft.com/office/powerpoint/2010/main" val="2327941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Custom Color Palettes</a:t>
            </a:r>
            <a:br>
              <a:rPr lang="en-US" sz="3600" b="1" dirty="0">
                <a:latin typeface="Quicksand" pitchFamily="2" charset="0"/>
              </a:rPr>
            </a:br>
            <a:r>
              <a:rPr lang="en-US" sz="3200" dirty="0">
                <a:solidFill>
                  <a:schemeClr val="tx1">
                    <a:lumMod val="75000"/>
                    <a:lumOff val="25000"/>
                  </a:schemeClr>
                </a:solidFill>
                <a:latin typeface="Quicksand" pitchFamily="2" charset="0"/>
              </a:rPr>
              <a:t>Coolors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8612335" y="5715571"/>
            <a:ext cx="1265090" cy="369332"/>
          </a:xfrm>
          <a:prstGeom prst="rect">
            <a:avLst/>
          </a:prstGeom>
          <a:noFill/>
        </p:spPr>
        <p:txBody>
          <a:bodyPr wrap="none" rtlCol="0">
            <a:spAutoFit/>
          </a:bodyPr>
          <a:lstStyle/>
          <a:p>
            <a:pPr algn="r"/>
            <a:r>
              <a:rPr lang="en-US" dirty="0">
                <a:latin typeface="Quicksand" pitchFamily="2" charset="0"/>
              </a:rPr>
              <a:t>coolors.co</a:t>
            </a:r>
          </a:p>
        </p:txBody>
      </p:sp>
      <p:pic>
        <p:nvPicPr>
          <p:cNvPr id="5" name="Picture 4" descr="A screenshot of a cell phone&#10;&#10;Description automatically generated">
            <a:extLst>
              <a:ext uri="{FF2B5EF4-FFF2-40B4-BE49-F238E27FC236}">
                <a16:creationId xmlns:a16="http://schemas.microsoft.com/office/drawing/2014/main" id="{05269C69-BF5D-44D7-B73E-CFACA3FE1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575" y="1800796"/>
            <a:ext cx="7562850" cy="3914775"/>
          </a:xfrm>
          <a:prstGeom prst="rect">
            <a:avLst/>
          </a:prstGeom>
        </p:spPr>
      </p:pic>
    </p:spTree>
    <p:extLst>
      <p:ext uri="{BB962C8B-B14F-4D97-AF65-F5344CB8AC3E}">
        <p14:creationId xmlns:p14="http://schemas.microsoft.com/office/powerpoint/2010/main" val="2651853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Extracting Colors</a:t>
            </a:r>
            <a:br>
              <a:rPr lang="en-US" sz="3600" b="1" dirty="0">
                <a:latin typeface="Quicksand" pitchFamily="2" charset="0"/>
              </a:rPr>
            </a:br>
            <a:r>
              <a:rPr lang="en-US" sz="3200" dirty="0">
                <a:solidFill>
                  <a:schemeClr val="tx1">
                    <a:lumMod val="75000"/>
                    <a:lumOff val="25000"/>
                  </a:schemeClr>
                </a:solidFill>
                <a:latin typeface="Quicksand" pitchFamily="2" charset="0"/>
              </a:rPr>
              <a:t>HTML Color Codes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6446640" y="5827205"/>
            <a:ext cx="2449710" cy="369332"/>
          </a:xfrm>
          <a:prstGeom prst="rect">
            <a:avLst/>
          </a:prstGeom>
          <a:noFill/>
        </p:spPr>
        <p:txBody>
          <a:bodyPr wrap="none" rtlCol="0">
            <a:spAutoFit/>
          </a:bodyPr>
          <a:lstStyle/>
          <a:p>
            <a:pPr algn="r"/>
            <a:r>
              <a:rPr lang="en-US" dirty="0">
                <a:latin typeface="Quicksand" pitchFamily="2" charset="0"/>
              </a:rPr>
              <a:t>html-color-codes.info</a:t>
            </a:r>
          </a:p>
        </p:txBody>
      </p:sp>
      <p:pic>
        <p:nvPicPr>
          <p:cNvPr id="4" name="Picture 3" descr="A screenshot of a cell phone&#10;&#10;Description automatically generated">
            <a:extLst>
              <a:ext uri="{FF2B5EF4-FFF2-40B4-BE49-F238E27FC236}">
                <a16:creationId xmlns:a16="http://schemas.microsoft.com/office/drawing/2014/main" id="{D0A2C46D-6DC8-4813-AF5B-DF89D615C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650" y="1579055"/>
            <a:ext cx="5600700" cy="4248150"/>
          </a:xfrm>
          <a:prstGeom prst="rect">
            <a:avLst/>
          </a:prstGeom>
        </p:spPr>
      </p:pic>
    </p:spTree>
    <p:extLst>
      <p:ext uri="{BB962C8B-B14F-4D97-AF65-F5344CB8AC3E}">
        <p14:creationId xmlns:p14="http://schemas.microsoft.com/office/powerpoint/2010/main" val="3887636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Limit eye movement.</a:t>
            </a:r>
          </a:p>
        </p:txBody>
      </p:sp>
    </p:spTree>
    <p:extLst>
      <p:ext uri="{BB962C8B-B14F-4D97-AF65-F5344CB8AC3E}">
        <p14:creationId xmlns:p14="http://schemas.microsoft.com/office/powerpoint/2010/main" val="346890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Example: </a:t>
            </a:r>
            <a:br>
              <a:rPr lang="en-US" sz="3600" dirty="0">
                <a:latin typeface="Quicksand" pitchFamily="2" charset="0"/>
              </a:rPr>
            </a:br>
            <a:r>
              <a:rPr lang="en-US" sz="3600" b="1" dirty="0">
                <a:latin typeface="Quicksand" pitchFamily="2" charset="0"/>
              </a:rPr>
              <a:t>Autogenerated Column Chart (Excel)</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53684827"/>
              </p:ext>
            </p:extLst>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06806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Limiting Eye Movement</a:t>
            </a:r>
            <a:br>
              <a:rPr lang="en-US" sz="3600" dirty="0">
                <a:latin typeface="Quicksand" pitchFamily="2" charset="0"/>
              </a:rPr>
            </a:br>
            <a:r>
              <a:rPr lang="en-US" sz="3600" b="1" dirty="0">
                <a:latin typeface="Quicksand" pitchFamily="2" charset="0"/>
              </a:rPr>
              <a:t>The Zig-Zag Pattern, Before</a:t>
            </a:r>
          </a:p>
        </p:txBody>
      </p:sp>
      <p:graphicFrame>
        <p:nvGraphicFramePr>
          <p:cNvPr id="6" name="Chart 5">
            <a:extLst>
              <a:ext uri="{FF2B5EF4-FFF2-40B4-BE49-F238E27FC236}">
                <a16:creationId xmlns:a16="http://schemas.microsoft.com/office/drawing/2014/main" id="{0491C7D7-BC04-4442-80C7-9337B9457214}"/>
              </a:ext>
            </a:extLst>
          </p:cNvPr>
          <p:cNvGraphicFramePr>
            <a:graphicFrameLocks/>
          </p:cNvGraphicFramePr>
          <p:nvPr/>
        </p:nvGraphicFramePr>
        <p:xfrm>
          <a:off x="2828925" y="1792167"/>
          <a:ext cx="653415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a:extLst>
              <a:ext uri="{FF2B5EF4-FFF2-40B4-BE49-F238E27FC236}">
                <a16:creationId xmlns:a16="http://schemas.microsoft.com/office/drawing/2014/main" id="{B1646CFD-5F7D-4F28-A9A3-D447E459FF1D}"/>
              </a:ext>
            </a:extLst>
          </p:cNvPr>
          <p:cNvCxnSpPr/>
          <p:nvPr/>
        </p:nvCxnSpPr>
        <p:spPr>
          <a:xfrm>
            <a:off x="4317534" y="1895912"/>
            <a:ext cx="35569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6AC87B-858C-4785-8D66-3ACE79D7516B}"/>
              </a:ext>
            </a:extLst>
          </p:cNvPr>
          <p:cNvCxnSpPr>
            <a:cxnSpLocks/>
          </p:cNvCxnSpPr>
          <p:nvPr/>
        </p:nvCxnSpPr>
        <p:spPr>
          <a:xfrm>
            <a:off x="5149442" y="2543262"/>
            <a:ext cx="17756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F61F77-9AAE-4505-B93E-6231E722730D}"/>
              </a:ext>
            </a:extLst>
          </p:cNvPr>
          <p:cNvCxnSpPr>
            <a:cxnSpLocks/>
          </p:cNvCxnSpPr>
          <p:nvPr/>
        </p:nvCxnSpPr>
        <p:spPr>
          <a:xfrm flipH="1">
            <a:off x="4983061" y="2058100"/>
            <a:ext cx="2891405" cy="307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1DBE39-BBD2-43E9-81DE-9873FBA8FE09}"/>
              </a:ext>
            </a:extLst>
          </p:cNvPr>
          <p:cNvCxnSpPr>
            <a:cxnSpLocks/>
          </p:cNvCxnSpPr>
          <p:nvPr/>
        </p:nvCxnSpPr>
        <p:spPr>
          <a:xfrm flipH="1">
            <a:off x="2828925" y="2618763"/>
            <a:ext cx="424159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55E256-C2A8-4C5E-960C-827A45D1BB23}"/>
              </a:ext>
            </a:extLst>
          </p:cNvPr>
          <p:cNvCxnSpPr>
            <a:cxnSpLocks/>
          </p:cNvCxnSpPr>
          <p:nvPr/>
        </p:nvCxnSpPr>
        <p:spPr>
          <a:xfrm>
            <a:off x="2828925" y="2836877"/>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BCBCC0-CCE3-4C42-AB25-0D10F094D3C5}"/>
              </a:ext>
            </a:extLst>
          </p:cNvPr>
          <p:cNvCxnSpPr>
            <a:cxnSpLocks/>
          </p:cNvCxnSpPr>
          <p:nvPr/>
        </p:nvCxnSpPr>
        <p:spPr>
          <a:xfrm>
            <a:off x="2828925" y="314027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833F33-F43E-4874-BD54-D59CB4120C61}"/>
              </a:ext>
            </a:extLst>
          </p:cNvPr>
          <p:cNvCxnSpPr>
            <a:cxnSpLocks/>
          </p:cNvCxnSpPr>
          <p:nvPr/>
        </p:nvCxnSpPr>
        <p:spPr>
          <a:xfrm>
            <a:off x="2828925" y="3431796"/>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F316F1-A340-4E17-8AFB-AD60E6624327}"/>
              </a:ext>
            </a:extLst>
          </p:cNvPr>
          <p:cNvCxnSpPr>
            <a:cxnSpLocks/>
          </p:cNvCxnSpPr>
          <p:nvPr/>
        </p:nvCxnSpPr>
        <p:spPr>
          <a:xfrm>
            <a:off x="2828925" y="3719119"/>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4EF41C-C861-44C0-A14C-7BEFE99174E5}"/>
              </a:ext>
            </a:extLst>
          </p:cNvPr>
          <p:cNvCxnSpPr>
            <a:cxnSpLocks/>
          </p:cNvCxnSpPr>
          <p:nvPr/>
        </p:nvCxnSpPr>
        <p:spPr>
          <a:xfrm>
            <a:off x="2828925" y="4046290"/>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9D2708-EDE4-478D-8F23-2951B9E705F3}"/>
              </a:ext>
            </a:extLst>
          </p:cNvPr>
          <p:cNvCxnSpPr>
            <a:cxnSpLocks/>
          </p:cNvCxnSpPr>
          <p:nvPr/>
        </p:nvCxnSpPr>
        <p:spPr>
          <a:xfrm>
            <a:off x="2828925" y="4306348"/>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3C54A7-E92D-4009-BC87-014203B38EBE}"/>
              </a:ext>
            </a:extLst>
          </p:cNvPr>
          <p:cNvCxnSpPr>
            <a:cxnSpLocks/>
          </p:cNvCxnSpPr>
          <p:nvPr/>
        </p:nvCxnSpPr>
        <p:spPr>
          <a:xfrm>
            <a:off x="2828925" y="4599963"/>
            <a:ext cx="82028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7A2917-9604-4E0C-890B-D966176FA7F1}"/>
              </a:ext>
            </a:extLst>
          </p:cNvPr>
          <p:cNvCxnSpPr>
            <a:cxnSpLocks/>
          </p:cNvCxnSpPr>
          <p:nvPr/>
        </p:nvCxnSpPr>
        <p:spPr>
          <a:xfrm flipH="1">
            <a:off x="2919369" y="4851633"/>
            <a:ext cx="577879" cy="1138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0F4801-C16E-4E31-983B-0D81F0D8A9F6}"/>
              </a:ext>
            </a:extLst>
          </p:cNvPr>
          <p:cNvCxnSpPr>
            <a:cxnSpLocks/>
          </p:cNvCxnSpPr>
          <p:nvPr/>
        </p:nvCxnSpPr>
        <p:spPr>
          <a:xfrm flipV="1">
            <a:off x="2989714" y="4851633"/>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5BFB349-9B69-4926-919E-57FABC8DC305}"/>
              </a:ext>
            </a:extLst>
          </p:cNvPr>
          <p:cNvCxnSpPr>
            <a:cxnSpLocks/>
          </p:cNvCxnSpPr>
          <p:nvPr/>
        </p:nvCxnSpPr>
        <p:spPr>
          <a:xfrm flipV="1">
            <a:off x="3497248" y="487889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26935A-991E-4A7A-8939-EABB0881D395}"/>
              </a:ext>
            </a:extLst>
          </p:cNvPr>
          <p:cNvCxnSpPr>
            <a:cxnSpLocks/>
          </p:cNvCxnSpPr>
          <p:nvPr/>
        </p:nvCxnSpPr>
        <p:spPr>
          <a:xfrm flipV="1">
            <a:off x="4075127" y="4865264"/>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9ACB2B-EAD2-4F25-8F0E-677ABCE2D984}"/>
              </a:ext>
            </a:extLst>
          </p:cNvPr>
          <p:cNvCxnSpPr>
            <a:cxnSpLocks/>
          </p:cNvCxnSpPr>
          <p:nvPr/>
        </p:nvCxnSpPr>
        <p:spPr>
          <a:xfrm flipV="1">
            <a:off x="4647850" y="4848836"/>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8799FB-8751-49C1-A483-3B9101967C87}"/>
              </a:ext>
            </a:extLst>
          </p:cNvPr>
          <p:cNvCxnSpPr>
            <a:cxnSpLocks/>
          </p:cNvCxnSpPr>
          <p:nvPr/>
        </p:nvCxnSpPr>
        <p:spPr>
          <a:xfrm flipV="1">
            <a:off x="516761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B2768B-D318-4EAE-9EDB-7CB4D505E328}"/>
              </a:ext>
            </a:extLst>
          </p:cNvPr>
          <p:cNvCxnSpPr>
            <a:cxnSpLocks/>
          </p:cNvCxnSpPr>
          <p:nvPr/>
        </p:nvCxnSpPr>
        <p:spPr>
          <a:xfrm flipV="1">
            <a:off x="5675152" y="4920911"/>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3DB270-42C8-4113-8456-083BA7C9FE4E}"/>
              </a:ext>
            </a:extLst>
          </p:cNvPr>
          <p:cNvCxnSpPr>
            <a:cxnSpLocks/>
          </p:cNvCxnSpPr>
          <p:nvPr/>
        </p:nvCxnSpPr>
        <p:spPr>
          <a:xfrm flipV="1">
            <a:off x="6244336"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2E7315B-E08C-4726-8ECD-7F8848CE532A}"/>
              </a:ext>
            </a:extLst>
          </p:cNvPr>
          <p:cNvCxnSpPr>
            <a:cxnSpLocks/>
          </p:cNvCxnSpPr>
          <p:nvPr/>
        </p:nvCxnSpPr>
        <p:spPr>
          <a:xfrm flipV="1">
            <a:off x="6791672"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C05CBC-FCC5-49F6-87D3-63CF0329F419}"/>
              </a:ext>
            </a:extLst>
          </p:cNvPr>
          <p:cNvCxnSpPr>
            <a:cxnSpLocks/>
          </p:cNvCxnSpPr>
          <p:nvPr/>
        </p:nvCxnSpPr>
        <p:spPr>
          <a:xfrm flipV="1">
            <a:off x="7293048" y="4862467"/>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9FC888-0719-4794-94A7-07E05836986A}"/>
              </a:ext>
            </a:extLst>
          </p:cNvPr>
          <p:cNvCxnSpPr>
            <a:cxnSpLocks/>
          </p:cNvCxnSpPr>
          <p:nvPr/>
        </p:nvCxnSpPr>
        <p:spPr>
          <a:xfrm flipV="1">
            <a:off x="7901425" y="4878895"/>
            <a:ext cx="1162836"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ABE6F2A-81E4-4578-ABE5-A320AEFD7972}"/>
              </a:ext>
            </a:extLst>
          </p:cNvPr>
          <p:cNvCxnSpPr>
            <a:cxnSpLocks/>
          </p:cNvCxnSpPr>
          <p:nvPr/>
        </p:nvCxnSpPr>
        <p:spPr>
          <a:xfrm flipH="1">
            <a:off x="3198434" y="4952425"/>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E454ACE-009E-409D-923F-746F1A9D7912}"/>
              </a:ext>
            </a:extLst>
          </p:cNvPr>
          <p:cNvCxnSpPr>
            <a:cxnSpLocks/>
          </p:cNvCxnSpPr>
          <p:nvPr/>
        </p:nvCxnSpPr>
        <p:spPr>
          <a:xfrm flipH="1">
            <a:off x="3744940" y="4920911"/>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3C58ACF-883C-492A-B32C-A8E5DE35AD4A}"/>
              </a:ext>
            </a:extLst>
          </p:cNvPr>
          <p:cNvCxnSpPr>
            <a:cxnSpLocks/>
          </p:cNvCxnSpPr>
          <p:nvPr/>
        </p:nvCxnSpPr>
        <p:spPr>
          <a:xfrm flipH="1">
            <a:off x="4314124" y="4917468"/>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9D25EC-9715-4C2A-9E81-0EE176F69F03}"/>
              </a:ext>
            </a:extLst>
          </p:cNvPr>
          <p:cNvCxnSpPr>
            <a:cxnSpLocks/>
          </p:cNvCxnSpPr>
          <p:nvPr/>
        </p:nvCxnSpPr>
        <p:spPr>
          <a:xfrm flipH="1">
            <a:off x="4869000"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D7719F-174C-44AD-82BC-62A631A6363F}"/>
              </a:ext>
            </a:extLst>
          </p:cNvPr>
          <p:cNvCxnSpPr>
            <a:cxnSpLocks/>
          </p:cNvCxnSpPr>
          <p:nvPr/>
        </p:nvCxnSpPr>
        <p:spPr>
          <a:xfrm flipH="1">
            <a:off x="5295808" y="500580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3A755BC-B068-40DD-A72E-6057EF55ADA9}"/>
              </a:ext>
            </a:extLst>
          </p:cNvPr>
          <p:cNvCxnSpPr>
            <a:cxnSpLocks/>
          </p:cNvCxnSpPr>
          <p:nvPr/>
        </p:nvCxnSpPr>
        <p:spPr>
          <a:xfrm flipH="1">
            <a:off x="5787356" y="5069747"/>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D46575-CBC1-4303-8C25-30EC69FD0D1B}"/>
              </a:ext>
            </a:extLst>
          </p:cNvPr>
          <p:cNvCxnSpPr>
            <a:cxnSpLocks/>
          </p:cNvCxnSpPr>
          <p:nvPr/>
        </p:nvCxnSpPr>
        <p:spPr>
          <a:xfrm flipH="1">
            <a:off x="6339085" y="5053849"/>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63082D-454F-4BEB-8339-5140A0C1DCB2}"/>
              </a:ext>
            </a:extLst>
          </p:cNvPr>
          <p:cNvCxnSpPr>
            <a:cxnSpLocks/>
          </p:cNvCxnSpPr>
          <p:nvPr/>
        </p:nvCxnSpPr>
        <p:spPr>
          <a:xfrm flipH="1">
            <a:off x="7056888" y="495242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CC619B-AE00-41D5-98AF-B966FD9C4901}"/>
              </a:ext>
            </a:extLst>
          </p:cNvPr>
          <p:cNvCxnSpPr>
            <a:cxnSpLocks/>
          </p:cNvCxnSpPr>
          <p:nvPr/>
        </p:nvCxnSpPr>
        <p:spPr>
          <a:xfrm flipH="1">
            <a:off x="7479960" y="5011804"/>
            <a:ext cx="985489" cy="1255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9EDE2A-32FD-472B-BABF-36424ED5A79B}"/>
              </a:ext>
            </a:extLst>
          </p:cNvPr>
          <p:cNvCxnSpPr>
            <a:cxnSpLocks/>
          </p:cNvCxnSpPr>
          <p:nvPr/>
        </p:nvCxnSpPr>
        <p:spPr>
          <a:xfrm flipH="1" flipV="1">
            <a:off x="9144000" y="2924269"/>
            <a:ext cx="1" cy="18367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754F1B-14D3-435A-AC25-63878CA304A1}"/>
              </a:ext>
            </a:extLst>
          </p:cNvPr>
          <p:cNvCxnSpPr>
            <a:cxnSpLocks/>
          </p:cNvCxnSpPr>
          <p:nvPr/>
        </p:nvCxnSpPr>
        <p:spPr>
          <a:xfrm flipH="1">
            <a:off x="8042377" y="2835521"/>
            <a:ext cx="111943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804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Limiting Eye Movement</a:t>
            </a:r>
            <a:br>
              <a:rPr lang="en-US" sz="3600" dirty="0">
                <a:latin typeface="Quicksand" pitchFamily="2" charset="0"/>
              </a:rPr>
            </a:br>
            <a:r>
              <a:rPr lang="en-US" sz="3600" b="1" dirty="0">
                <a:latin typeface="Quicksand" pitchFamily="2" charset="0"/>
              </a:rPr>
              <a:t>The Zig-Zag Pattern, After</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1016200227"/>
              </p:ext>
            </p:extLst>
          </p:nvPr>
        </p:nvGraphicFramePr>
        <p:xfrm>
          <a:off x="1961145" y="1690688"/>
          <a:ext cx="8269710" cy="48387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a:extLst>
              <a:ext uri="{FF2B5EF4-FFF2-40B4-BE49-F238E27FC236}">
                <a16:creationId xmlns:a16="http://schemas.microsoft.com/office/drawing/2014/main" id="{19AD6C78-9317-413A-BA8A-AE779B34152B}"/>
              </a:ext>
            </a:extLst>
          </p:cNvPr>
          <p:cNvCxnSpPr>
            <a:cxnSpLocks/>
          </p:cNvCxnSpPr>
          <p:nvPr/>
        </p:nvCxnSpPr>
        <p:spPr>
          <a:xfrm>
            <a:off x="2102840" y="2122415"/>
            <a:ext cx="52543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10C8AA0-921A-4CB3-9CB4-406C0B65AA25}"/>
              </a:ext>
            </a:extLst>
          </p:cNvPr>
          <p:cNvCxnSpPr>
            <a:cxnSpLocks/>
          </p:cNvCxnSpPr>
          <p:nvPr/>
        </p:nvCxnSpPr>
        <p:spPr>
          <a:xfrm>
            <a:off x="2908184" y="2541864"/>
            <a:ext cx="65210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066CA1-230E-4D4A-988D-3DC712820F79}"/>
              </a:ext>
            </a:extLst>
          </p:cNvPr>
          <p:cNvCxnSpPr>
            <a:cxnSpLocks/>
          </p:cNvCxnSpPr>
          <p:nvPr/>
        </p:nvCxnSpPr>
        <p:spPr>
          <a:xfrm>
            <a:off x="2102840" y="2944536"/>
            <a:ext cx="49774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9FA7C7-36F9-40D7-AF89-79FBA3F51E36}"/>
              </a:ext>
            </a:extLst>
          </p:cNvPr>
          <p:cNvCxnSpPr>
            <a:cxnSpLocks/>
          </p:cNvCxnSpPr>
          <p:nvPr/>
        </p:nvCxnSpPr>
        <p:spPr>
          <a:xfrm>
            <a:off x="2815905" y="3330429"/>
            <a:ext cx="211682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E3DB68-388F-4B86-AF74-D2CD0614D72B}"/>
              </a:ext>
            </a:extLst>
          </p:cNvPr>
          <p:cNvCxnSpPr>
            <a:cxnSpLocks/>
          </p:cNvCxnSpPr>
          <p:nvPr/>
        </p:nvCxnSpPr>
        <p:spPr>
          <a:xfrm>
            <a:off x="3154261" y="3707934"/>
            <a:ext cx="16358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CD8B41-71A5-4174-8DAB-4F4DCD09A2C9}"/>
              </a:ext>
            </a:extLst>
          </p:cNvPr>
          <p:cNvCxnSpPr>
            <a:cxnSpLocks/>
          </p:cNvCxnSpPr>
          <p:nvPr/>
        </p:nvCxnSpPr>
        <p:spPr>
          <a:xfrm>
            <a:off x="2748792" y="4102217"/>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D2182A-88D6-495B-AF89-1B2088C4ADFF}"/>
              </a:ext>
            </a:extLst>
          </p:cNvPr>
          <p:cNvCxnSpPr>
            <a:cxnSpLocks/>
          </p:cNvCxnSpPr>
          <p:nvPr/>
        </p:nvCxnSpPr>
        <p:spPr>
          <a:xfrm>
            <a:off x="2748792" y="4479721"/>
            <a:ext cx="18735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612CDC-E3F4-4956-AE3A-A3C938269E3F}"/>
              </a:ext>
            </a:extLst>
          </p:cNvPr>
          <p:cNvCxnSpPr>
            <a:cxnSpLocks/>
          </p:cNvCxnSpPr>
          <p:nvPr/>
        </p:nvCxnSpPr>
        <p:spPr>
          <a:xfrm>
            <a:off x="1961145" y="4882393"/>
            <a:ext cx="26611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8A8097-0CC6-4608-BD65-756DAC6A6577}"/>
              </a:ext>
            </a:extLst>
          </p:cNvPr>
          <p:cNvCxnSpPr>
            <a:cxnSpLocks/>
          </p:cNvCxnSpPr>
          <p:nvPr/>
        </p:nvCxnSpPr>
        <p:spPr>
          <a:xfrm>
            <a:off x="2908184" y="5268286"/>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3485A3F-57F3-4293-87FD-B0F1A48BA28D}"/>
              </a:ext>
            </a:extLst>
          </p:cNvPr>
          <p:cNvCxnSpPr>
            <a:cxnSpLocks/>
          </p:cNvCxnSpPr>
          <p:nvPr/>
        </p:nvCxnSpPr>
        <p:spPr>
          <a:xfrm>
            <a:off x="2908184" y="5645791"/>
            <a:ext cx="17141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1DA09A-71B7-4ACF-864F-AA8BBCD1F713}"/>
              </a:ext>
            </a:extLst>
          </p:cNvPr>
          <p:cNvCxnSpPr>
            <a:cxnSpLocks/>
          </p:cNvCxnSpPr>
          <p:nvPr/>
        </p:nvCxnSpPr>
        <p:spPr>
          <a:xfrm>
            <a:off x="2446789" y="6040073"/>
            <a:ext cx="217554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00F239-3EB6-4D67-8714-15C7F45CD11A}"/>
              </a:ext>
            </a:extLst>
          </p:cNvPr>
          <p:cNvCxnSpPr>
            <a:cxnSpLocks/>
          </p:cNvCxnSpPr>
          <p:nvPr/>
        </p:nvCxnSpPr>
        <p:spPr>
          <a:xfrm>
            <a:off x="4132976" y="6529388"/>
            <a:ext cx="600931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704532-EBFC-4508-BF82-FF049B5000AC}"/>
              </a:ext>
            </a:extLst>
          </p:cNvPr>
          <p:cNvCxnSpPr>
            <a:cxnSpLocks/>
          </p:cNvCxnSpPr>
          <p:nvPr/>
        </p:nvCxnSpPr>
        <p:spPr>
          <a:xfrm flipH="1">
            <a:off x="6082019" y="2189527"/>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3DDD2B-ACD6-45D5-A9D5-49B8F93F4F3C}"/>
              </a:ext>
            </a:extLst>
          </p:cNvPr>
          <p:cNvCxnSpPr>
            <a:cxnSpLocks/>
          </p:cNvCxnSpPr>
          <p:nvPr/>
        </p:nvCxnSpPr>
        <p:spPr>
          <a:xfrm flipH="1">
            <a:off x="8154100" y="2608976"/>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33A2DA-8C31-4DA0-AB7E-2A3851AB990F}"/>
              </a:ext>
            </a:extLst>
          </p:cNvPr>
          <p:cNvCxnSpPr>
            <a:cxnSpLocks/>
          </p:cNvCxnSpPr>
          <p:nvPr/>
        </p:nvCxnSpPr>
        <p:spPr>
          <a:xfrm flipH="1">
            <a:off x="5805182" y="3031179"/>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6C8A2B-CBB4-44EE-B3D6-47FDC8C97451}"/>
              </a:ext>
            </a:extLst>
          </p:cNvPr>
          <p:cNvCxnSpPr>
            <a:cxnSpLocks/>
          </p:cNvCxnSpPr>
          <p:nvPr/>
        </p:nvCxnSpPr>
        <p:spPr>
          <a:xfrm flipH="1">
            <a:off x="3657601" y="3404555"/>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E1F791-1BBA-4B49-BDEC-F510100E5465}"/>
              </a:ext>
            </a:extLst>
          </p:cNvPr>
          <p:cNvCxnSpPr>
            <a:cxnSpLocks/>
          </p:cNvCxnSpPr>
          <p:nvPr/>
        </p:nvCxnSpPr>
        <p:spPr>
          <a:xfrm flipH="1">
            <a:off x="3514988" y="3788503"/>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8337DD-E629-4787-88BF-4489731B99A2}"/>
              </a:ext>
            </a:extLst>
          </p:cNvPr>
          <p:cNvCxnSpPr>
            <a:cxnSpLocks/>
          </p:cNvCxnSpPr>
          <p:nvPr/>
        </p:nvCxnSpPr>
        <p:spPr>
          <a:xfrm flipH="1">
            <a:off x="3347208" y="4182784"/>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A5D5B9-8B0F-45EF-9348-8A068C60B249}"/>
              </a:ext>
            </a:extLst>
          </p:cNvPr>
          <p:cNvCxnSpPr>
            <a:cxnSpLocks/>
          </p:cNvCxnSpPr>
          <p:nvPr/>
        </p:nvCxnSpPr>
        <p:spPr>
          <a:xfrm flipH="1">
            <a:off x="3347208" y="4542588"/>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CBC570-FD84-4966-8E06-D4783CB2505B}"/>
              </a:ext>
            </a:extLst>
          </p:cNvPr>
          <p:cNvCxnSpPr>
            <a:cxnSpLocks/>
          </p:cNvCxnSpPr>
          <p:nvPr/>
        </p:nvCxnSpPr>
        <p:spPr>
          <a:xfrm flipH="1">
            <a:off x="3347208" y="4953751"/>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C285AF-97BE-47B4-9AE5-676CCC31D000}"/>
              </a:ext>
            </a:extLst>
          </p:cNvPr>
          <p:cNvCxnSpPr>
            <a:cxnSpLocks/>
          </p:cNvCxnSpPr>
          <p:nvPr/>
        </p:nvCxnSpPr>
        <p:spPr>
          <a:xfrm flipH="1">
            <a:off x="3347208" y="5348032"/>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5DA390-F2F4-4425-B215-2B489B615604}"/>
              </a:ext>
            </a:extLst>
          </p:cNvPr>
          <p:cNvCxnSpPr>
            <a:cxnSpLocks/>
          </p:cNvCxnSpPr>
          <p:nvPr/>
        </p:nvCxnSpPr>
        <p:spPr>
          <a:xfrm flipH="1">
            <a:off x="3347208" y="5733570"/>
            <a:ext cx="1275126" cy="134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3F6A4D-A1AD-4D19-94AC-DC725759BA84}"/>
              </a:ext>
            </a:extLst>
          </p:cNvPr>
          <p:cNvCxnSpPr>
            <a:cxnSpLocks/>
          </p:cNvCxnSpPr>
          <p:nvPr/>
        </p:nvCxnSpPr>
        <p:spPr>
          <a:xfrm flipH="1">
            <a:off x="4068661" y="6127851"/>
            <a:ext cx="553673" cy="334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662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Reduced Eye Movement</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318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Lose the junk.</a:t>
            </a:r>
          </a:p>
          <a:p>
            <a:pPr marL="0" indent="0" algn="ctr">
              <a:lnSpc>
                <a:spcPct val="120000"/>
              </a:lnSpc>
              <a:buNone/>
            </a:pPr>
            <a:endParaRPr lang="en-US" sz="3600" b="1" dirty="0">
              <a:latin typeface="Quicksand" pitchFamily="2" charset="0"/>
            </a:endParaRPr>
          </a:p>
          <a:p>
            <a:pPr marL="0" indent="0" algn="ctr">
              <a:lnSpc>
                <a:spcPct val="120000"/>
              </a:lnSpc>
              <a:buNone/>
            </a:pPr>
            <a:r>
              <a:rPr lang="en-US" sz="3600" dirty="0">
                <a:latin typeface="Quicksand" pitchFamily="2" charset="0"/>
              </a:rPr>
              <a:t>More signal; less noise.</a:t>
            </a:r>
          </a:p>
        </p:txBody>
      </p:sp>
    </p:spTree>
    <p:extLst>
      <p:ext uri="{BB962C8B-B14F-4D97-AF65-F5344CB8AC3E}">
        <p14:creationId xmlns:p14="http://schemas.microsoft.com/office/powerpoint/2010/main" val="4283202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156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 y="273685"/>
            <a:ext cx="10515600" cy="1325563"/>
          </a:xfrm>
        </p:spPr>
        <p:txBody>
          <a:bodyPr/>
          <a:lstStyle/>
          <a:p>
            <a:r>
              <a:rPr lang="en-US" b="1" dirty="0">
                <a:latin typeface="Quicksand" pitchFamily="2" charset="0"/>
              </a:rPr>
              <a:t>Cholera: The Broad Street Pump</a:t>
            </a:r>
          </a:p>
        </p:txBody>
      </p:sp>
      <p:sp>
        <p:nvSpPr>
          <p:cNvPr id="3" name="Content Placeholder 2"/>
          <p:cNvSpPr>
            <a:spLocks noGrp="1"/>
          </p:cNvSpPr>
          <p:nvPr>
            <p:ph idx="1"/>
          </p:nvPr>
        </p:nvSpPr>
        <p:spPr>
          <a:xfrm>
            <a:off x="1286256" y="1853057"/>
            <a:ext cx="10515600" cy="4351338"/>
          </a:xfrm>
        </p:spPr>
        <p:txBody>
          <a:bodyPr>
            <a:noAutofit/>
          </a:bodyPr>
          <a:lstStyle/>
          <a:p>
            <a:pPr>
              <a:spcBef>
                <a:spcPts val="1800"/>
              </a:spcBef>
            </a:pPr>
            <a:r>
              <a:rPr lang="en-US" dirty="0">
                <a:latin typeface="Quicksand" pitchFamily="2" charset="0"/>
              </a:rPr>
              <a:t>Cholera killed quickly</a:t>
            </a:r>
          </a:p>
          <a:p>
            <a:pPr>
              <a:spcBef>
                <a:spcPts val="1800"/>
              </a:spcBef>
            </a:pPr>
            <a:r>
              <a:rPr lang="en-US" dirty="0">
                <a:latin typeface="Quicksand" pitchFamily="2" charset="0"/>
              </a:rPr>
              <a:t>Collecting data was a race against time</a:t>
            </a:r>
          </a:p>
          <a:p>
            <a:pPr>
              <a:spcBef>
                <a:spcPts val="1800"/>
              </a:spcBef>
            </a:pPr>
            <a:r>
              <a:rPr lang="en-US" dirty="0">
                <a:latin typeface="Quicksand" pitchFamily="2" charset="0"/>
              </a:rPr>
              <a:t>Snow turned to government records</a:t>
            </a:r>
            <a:br>
              <a:rPr lang="en-US" dirty="0">
                <a:latin typeface="Quicksand" pitchFamily="2" charset="0"/>
              </a:rPr>
            </a:br>
            <a:endParaRPr lang="en-US" dirty="0">
              <a:latin typeface="Quicksand" pitchFamily="2" charset="0"/>
            </a:endParaRPr>
          </a:p>
          <a:p>
            <a:pPr>
              <a:spcBef>
                <a:spcPts val="1800"/>
              </a:spcBef>
            </a:pPr>
            <a:r>
              <a:rPr lang="en-US" dirty="0">
                <a:latin typeface="Quicksand" pitchFamily="2" charset="0"/>
              </a:rPr>
              <a:t>Developed one of the most important visualizations</a:t>
            </a:r>
          </a:p>
          <a:p>
            <a:pPr>
              <a:spcBef>
                <a:spcPts val="1800"/>
              </a:spcBef>
            </a:pPr>
            <a:r>
              <a:rPr lang="en-US" dirty="0">
                <a:latin typeface="Quicksand" pitchFamily="2" charset="0"/>
              </a:rPr>
              <a:t>Snow had his data visualization</a:t>
            </a:r>
          </a:p>
          <a:p>
            <a:pPr>
              <a:spcBef>
                <a:spcPts val="1800"/>
              </a:spcBef>
            </a:pPr>
            <a:r>
              <a:rPr lang="en-US" dirty="0">
                <a:latin typeface="Quicksand" pitchFamily="2" charset="0"/>
              </a:rPr>
              <a:t>Snow didn’t have the full story</a:t>
            </a:r>
          </a:p>
        </p:txBody>
      </p:sp>
    </p:spTree>
    <p:extLst>
      <p:ext uri="{BB962C8B-B14F-4D97-AF65-F5344CB8AC3E}">
        <p14:creationId xmlns:p14="http://schemas.microsoft.com/office/powerpoint/2010/main" val="16465523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 Chart Junk &amp; Annotation</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4060155168"/>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a:extLst>
              <a:ext uri="{FF2B5EF4-FFF2-40B4-BE49-F238E27FC236}">
                <a16:creationId xmlns:a16="http://schemas.microsoft.com/office/drawing/2014/main" id="{E347464E-648B-4ACE-AB87-EBA6EB1B9AF8}"/>
              </a:ext>
            </a:extLst>
          </p:cNvPr>
          <p:cNvSpPr/>
          <p:nvPr/>
        </p:nvSpPr>
        <p:spPr>
          <a:xfrm>
            <a:off x="5838738" y="6132352"/>
            <a:ext cx="562062" cy="3605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660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Eliminate Redundancies</a:t>
            </a:r>
            <a:br>
              <a:rPr lang="en-US" sz="3600" dirty="0">
                <a:latin typeface="Quicksand" pitchFamily="2" charset="0"/>
              </a:rPr>
            </a:br>
            <a:r>
              <a:rPr lang="en-US" sz="3600" b="1" dirty="0">
                <a:latin typeface="Quicksand" pitchFamily="2" charset="0"/>
              </a:rPr>
              <a:t>Without Chart Junk</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3825516133"/>
              </p:ext>
            </p:extLst>
          </p:nvPr>
        </p:nvGraphicFramePr>
        <p:xfrm>
          <a:off x="2024062" y="1654175"/>
          <a:ext cx="8143875" cy="4838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236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ED6E5-7A0C-4F6E-B40A-4A84333B4507}"/>
              </a:ext>
            </a:extLst>
          </p:cNvPr>
          <p:cNvSpPr>
            <a:spLocks noGrp="1"/>
          </p:cNvSpPr>
          <p:nvPr>
            <p:ph idx="1"/>
          </p:nvPr>
        </p:nvSpPr>
        <p:spPr>
          <a:xfrm>
            <a:off x="838200" y="1253331"/>
            <a:ext cx="10515600" cy="4351338"/>
          </a:xfrm>
        </p:spPr>
        <p:txBody>
          <a:bodyPr anchor="ctr">
            <a:normAutofit/>
          </a:bodyPr>
          <a:lstStyle/>
          <a:p>
            <a:pPr marL="0" indent="0" algn="ctr">
              <a:lnSpc>
                <a:spcPct val="120000"/>
              </a:lnSpc>
              <a:buNone/>
            </a:pPr>
            <a:r>
              <a:rPr lang="en-US" sz="3600" b="1" dirty="0">
                <a:latin typeface="Quicksand" pitchFamily="2" charset="0"/>
              </a:rPr>
              <a:t>Take an extra 5-10 minutes to polish.</a:t>
            </a:r>
          </a:p>
          <a:p>
            <a:pPr marL="0" indent="0" algn="ctr">
              <a:lnSpc>
                <a:spcPct val="120000"/>
              </a:lnSpc>
              <a:buNone/>
            </a:pPr>
            <a:r>
              <a:rPr lang="en-US" sz="3600" dirty="0">
                <a:latin typeface="Quicksand" pitchFamily="2" charset="0"/>
              </a:rPr>
              <a:t>It’s out of respect.</a:t>
            </a:r>
          </a:p>
        </p:txBody>
      </p:sp>
    </p:spTree>
    <p:extLst>
      <p:ext uri="{BB962C8B-B14F-4D97-AF65-F5344CB8AC3E}">
        <p14:creationId xmlns:p14="http://schemas.microsoft.com/office/powerpoint/2010/main" val="166879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dirty="0">
                <a:latin typeface="Quicksand" pitchFamily="2" charset="0"/>
              </a:rPr>
              <a:t>Conventions: Draw the Eye</a:t>
            </a:r>
            <a:br>
              <a:rPr lang="en-US" sz="3600" dirty="0">
                <a:latin typeface="Quicksand" pitchFamily="2" charset="0"/>
              </a:rPr>
            </a:br>
            <a:r>
              <a:rPr lang="en-US" sz="3600" b="1" dirty="0">
                <a:latin typeface="Quicksand" pitchFamily="2" charset="0"/>
              </a:rPr>
              <a:t>Emphasize, Polish, Annotate, &amp; Source</a:t>
            </a:r>
          </a:p>
        </p:txBody>
      </p:sp>
      <p:graphicFrame>
        <p:nvGraphicFramePr>
          <p:cNvPr id="4" name="Chart 3">
            <a:extLst>
              <a:ext uri="{FF2B5EF4-FFF2-40B4-BE49-F238E27FC236}">
                <a16:creationId xmlns:a16="http://schemas.microsoft.com/office/drawing/2014/main" id="{0491C7D7-BC04-4442-80C7-9337B9457214}"/>
              </a:ext>
            </a:extLst>
          </p:cNvPr>
          <p:cNvGraphicFramePr>
            <a:graphicFrameLocks/>
          </p:cNvGraphicFramePr>
          <p:nvPr>
            <p:extLst>
              <p:ext uri="{D42A27DB-BD31-4B8C-83A1-F6EECF244321}">
                <p14:modId xmlns:p14="http://schemas.microsoft.com/office/powerpoint/2010/main" val="2260178447"/>
              </p:ext>
            </p:extLst>
          </p:nvPr>
        </p:nvGraphicFramePr>
        <p:xfrm>
          <a:off x="2024062" y="1973655"/>
          <a:ext cx="8143875" cy="41283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7694240-DD59-4560-8B8B-1E2D85DDF186}"/>
              </a:ext>
            </a:extLst>
          </p:cNvPr>
          <p:cNvSpPr txBox="1"/>
          <p:nvPr/>
        </p:nvSpPr>
        <p:spPr>
          <a:xfrm>
            <a:off x="7396681" y="6165410"/>
            <a:ext cx="2771256" cy="400110"/>
          </a:xfrm>
          <a:prstGeom prst="rect">
            <a:avLst/>
          </a:prstGeom>
          <a:noFill/>
        </p:spPr>
        <p:txBody>
          <a:bodyPr wrap="square" rtlCol="0">
            <a:spAutoFit/>
          </a:bodyPr>
          <a:lstStyle/>
          <a:p>
            <a:pPr algn="r"/>
            <a:r>
              <a:rPr lang="en-US" sz="1000" dirty="0">
                <a:solidFill>
                  <a:schemeClr val="bg1">
                    <a:lumMod val="50000"/>
                  </a:schemeClr>
                </a:solidFill>
                <a:latin typeface="Quicksand" pitchFamily="2" charset="0"/>
              </a:rPr>
              <a:t>Source: The Richest</a:t>
            </a:r>
            <a:br>
              <a:rPr lang="en-US" sz="1000" dirty="0">
                <a:solidFill>
                  <a:schemeClr val="bg1">
                    <a:lumMod val="50000"/>
                  </a:schemeClr>
                </a:solidFill>
                <a:latin typeface="Quicksand" pitchFamily="2" charset="0"/>
              </a:rPr>
            </a:br>
            <a:r>
              <a:rPr lang="en-US" sz="1000" dirty="0">
                <a:solidFill>
                  <a:schemeClr val="bg1">
                    <a:lumMod val="50000"/>
                  </a:schemeClr>
                </a:solidFill>
                <a:latin typeface="Quicksand" pitchFamily="2" charset="0"/>
              </a:rPr>
              <a:t>“10 Most Expensive Virtual Items Ever Sold”</a:t>
            </a:r>
          </a:p>
        </p:txBody>
      </p:sp>
      <p:cxnSp>
        <p:nvCxnSpPr>
          <p:cNvPr id="6" name="Straight Connector 5">
            <a:extLst>
              <a:ext uri="{FF2B5EF4-FFF2-40B4-BE49-F238E27FC236}">
                <a16:creationId xmlns:a16="http://schemas.microsoft.com/office/drawing/2014/main" id="{ECD481A9-A342-4A7A-9B17-48A353C86D8B}"/>
              </a:ext>
            </a:extLst>
          </p:cNvPr>
          <p:cNvCxnSpPr/>
          <p:nvPr/>
        </p:nvCxnSpPr>
        <p:spPr>
          <a:xfrm>
            <a:off x="7061703" y="3096285"/>
            <a:ext cx="0" cy="4617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85966D1-F23E-4FB1-ABC1-F009494080DD}"/>
              </a:ext>
            </a:extLst>
          </p:cNvPr>
          <p:cNvSpPr txBox="1"/>
          <p:nvPr/>
        </p:nvSpPr>
        <p:spPr>
          <a:xfrm>
            <a:off x="6851963" y="3558012"/>
            <a:ext cx="2608908" cy="553998"/>
          </a:xfrm>
          <a:prstGeom prst="rect">
            <a:avLst/>
          </a:prstGeom>
          <a:noFill/>
        </p:spPr>
        <p:txBody>
          <a:bodyPr wrap="square" rtlCol="0">
            <a:spAutoFit/>
          </a:bodyPr>
          <a:lstStyle/>
          <a:p>
            <a:r>
              <a:rPr lang="en-US" sz="1000" dirty="0">
                <a:latin typeface="Quicksand" pitchFamily="2" charset="0"/>
              </a:rPr>
              <a:t>Purchased in 2009 in </a:t>
            </a:r>
            <a:r>
              <a:rPr lang="en-US" sz="1000" i="1" dirty="0">
                <a:latin typeface="Quicksand" pitchFamily="2" charset="0"/>
              </a:rPr>
              <a:t>Entropia</a:t>
            </a:r>
            <a:r>
              <a:rPr lang="en-US" sz="1000" dirty="0">
                <a:latin typeface="Quicksand" pitchFamily="2" charset="0"/>
              </a:rPr>
              <a:t>, triggering </a:t>
            </a:r>
          </a:p>
          <a:p>
            <a:r>
              <a:rPr lang="en-US" sz="1000" dirty="0">
                <a:latin typeface="Quicksand" pitchFamily="2" charset="0"/>
              </a:rPr>
              <a:t>the virtual real estate rush, Crystal Palace generates $52.4 K in annual revenue.</a:t>
            </a:r>
          </a:p>
        </p:txBody>
      </p:sp>
    </p:spTree>
    <p:extLst>
      <p:ext uri="{BB962C8B-B14F-4D97-AF65-F5344CB8AC3E}">
        <p14:creationId xmlns:p14="http://schemas.microsoft.com/office/powerpoint/2010/main" val="4007741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Selecting Legible Text</a:t>
            </a:r>
            <a:br>
              <a:rPr lang="en-US" sz="3600" b="1" dirty="0">
                <a:latin typeface="Quicksand" pitchFamily="2" charset="0"/>
              </a:rPr>
            </a:br>
            <a:r>
              <a:rPr lang="en-US" sz="3200" dirty="0">
                <a:solidFill>
                  <a:schemeClr val="tx1">
                    <a:lumMod val="75000"/>
                    <a:lumOff val="25000"/>
                  </a:schemeClr>
                </a:solidFill>
                <a:latin typeface="Quicksand" pitchFamily="2" charset="0"/>
              </a:rPr>
              <a:t>Google Fonts</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8110607" y="5916168"/>
            <a:ext cx="2016899" cy="369332"/>
          </a:xfrm>
          <a:prstGeom prst="rect">
            <a:avLst/>
          </a:prstGeom>
          <a:noFill/>
        </p:spPr>
        <p:txBody>
          <a:bodyPr wrap="none" rtlCol="0">
            <a:spAutoFit/>
          </a:bodyPr>
          <a:lstStyle/>
          <a:p>
            <a:pPr algn="r"/>
            <a:r>
              <a:rPr lang="en-US" dirty="0">
                <a:latin typeface="Quicksand" pitchFamily="2" charset="0"/>
              </a:rPr>
              <a:t>fonts.google.com</a:t>
            </a:r>
          </a:p>
        </p:txBody>
      </p:sp>
      <p:pic>
        <p:nvPicPr>
          <p:cNvPr id="4" name="Picture 3">
            <a:extLst>
              <a:ext uri="{FF2B5EF4-FFF2-40B4-BE49-F238E27FC236}">
                <a16:creationId xmlns:a16="http://schemas.microsoft.com/office/drawing/2014/main" id="{3B13DC46-CD84-46A6-B7F2-657269FF4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493" y="1690688"/>
            <a:ext cx="8063013" cy="4225480"/>
          </a:xfrm>
          <a:prstGeom prst="rect">
            <a:avLst/>
          </a:prstGeom>
        </p:spPr>
      </p:pic>
    </p:spTree>
    <p:extLst>
      <p:ext uri="{BB962C8B-B14F-4D97-AF65-F5344CB8AC3E}">
        <p14:creationId xmlns:p14="http://schemas.microsoft.com/office/powerpoint/2010/main" val="42078238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Ensuring Accessibility</a:t>
            </a:r>
            <a:br>
              <a:rPr lang="en-US" sz="3600" b="1" dirty="0">
                <a:latin typeface="Quicksand" pitchFamily="2" charset="0"/>
              </a:rPr>
            </a:br>
            <a:r>
              <a:rPr lang="en-US" sz="3200" dirty="0">
                <a:solidFill>
                  <a:schemeClr val="tx1">
                    <a:lumMod val="75000"/>
                    <a:lumOff val="25000"/>
                  </a:schemeClr>
                </a:solidFill>
                <a:latin typeface="Quicksand" pitchFamily="2" charset="0"/>
              </a:rPr>
              <a:t>Web AIM</a:t>
            </a:r>
            <a:endParaRPr lang="en-US" sz="3600" b="1" dirty="0">
              <a:latin typeface="Quicksand" pitchFamily="2" charset="0"/>
            </a:endParaRPr>
          </a:p>
        </p:txBody>
      </p:sp>
      <p:sp>
        <p:nvSpPr>
          <p:cNvPr id="7" name="TextBox 6">
            <a:extLst>
              <a:ext uri="{FF2B5EF4-FFF2-40B4-BE49-F238E27FC236}">
                <a16:creationId xmlns:a16="http://schemas.microsoft.com/office/drawing/2014/main" id="{A0E087D9-F547-4F99-9909-16A2FFF25CD7}"/>
              </a:ext>
            </a:extLst>
          </p:cNvPr>
          <p:cNvSpPr txBox="1"/>
          <p:nvPr/>
        </p:nvSpPr>
        <p:spPr>
          <a:xfrm>
            <a:off x="4249576" y="6100834"/>
            <a:ext cx="4434227" cy="369332"/>
          </a:xfrm>
          <a:prstGeom prst="rect">
            <a:avLst/>
          </a:prstGeom>
          <a:noFill/>
        </p:spPr>
        <p:txBody>
          <a:bodyPr wrap="none" rtlCol="0">
            <a:spAutoFit/>
          </a:bodyPr>
          <a:lstStyle/>
          <a:p>
            <a:pPr algn="r"/>
            <a:r>
              <a:rPr lang="en-US" dirty="0">
                <a:latin typeface="Quicksand" pitchFamily="2" charset="0"/>
              </a:rPr>
              <a:t>webaim.org/resources/</a:t>
            </a:r>
            <a:r>
              <a:rPr lang="en-US" dirty="0" err="1">
                <a:latin typeface="Quicksand" pitchFamily="2" charset="0"/>
              </a:rPr>
              <a:t>contrastchecker</a:t>
            </a:r>
            <a:endParaRPr lang="en-US" dirty="0">
              <a:latin typeface="Quicksand" pitchFamily="2" charset="0"/>
            </a:endParaRPr>
          </a:p>
        </p:txBody>
      </p:sp>
      <p:pic>
        <p:nvPicPr>
          <p:cNvPr id="5" name="Picture 4" descr="A screenshot of a cell phone&#10;&#10;Description automatically generated">
            <a:extLst>
              <a:ext uri="{FF2B5EF4-FFF2-40B4-BE49-F238E27FC236}">
                <a16:creationId xmlns:a16="http://schemas.microsoft.com/office/drawing/2014/main" id="{FFBD7B2F-1F34-4D29-9803-D3AD74369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197" y="1321657"/>
            <a:ext cx="5175606" cy="4779177"/>
          </a:xfrm>
          <a:prstGeom prst="rect">
            <a:avLst/>
          </a:prstGeom>
        </p:spPr>
      </p:pic>
    </p:spTree>
    <p:extLst>
      <p:ext uri="{BB962C8B-B14F-4D97-AF65-F5344CB8AC3E}">
        <p14:creationId xmlns:p14="http://schemas.microsoft.com/office/powerpoint/2010/main" val="1195241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516-4EE3-4C70-BDDF-494018BF411B}"/>
              </a:ext>
            </a:extLst>
          </p:cNvPr>
          <p:cNvSpPr>
            <a:spLocks noGrp="1"/>
          </p:cNvSpPr>
          <p:nvPr>
            <p:ph type="title"/>
          </p:nvPr>
        </p:nvSpPr>
        <p:spPr/>
        <p:txBody>
          <a:bodyPr>
            <a:normAutofit/>
          </a:bodyPr>
          <a:lstStyle/>
          <a:p>
            <a:r>
              <a:rPr lang="en-US" sz="3600" b="1" dirty="0">
                <a:latin typeface="Quicksand" pitchFamily="2" charset="0"/>
              </a:rPr>
              <a:t>Demo</a:t>
            </a:r>
            <a:br>
              <a:rPr lang="en-US" sz="3600" b="1" dirty="0">
                <a:latin typeface="Quicksand" pitchFamily="2" charset="0"/>
              </a:rPr>
            </a:br>
            <a:r>
              <a:rPr lang="en-US" sz="3200" dirty="0">
                <a:solidFill>
                  <a:schemeClr val="tx1">
                    <a:lumMod val="75000"/>
                    <a:lumOff val="25000"/>
                  </a:schemeClr>
                </a:solidFill>
                <a:latin typeface="Quicksand" pitchFamily="2" charset="0"/>
              </a:rPr>
              <a:t>Cleaning &amp; Polishing in Excel</a:t>
            </a:r>
            <a:endParaRPr lang="en-US" sz="3600" b="1" dirty="0">
              <a:latin typeface="Quicksand" pitchFamily="2" charset="0"/>
            </a:endParaRPr>
          </a:p>
        </p:txBody>
      </p:sp>
      <p:pic>
        <p:nvPicPr>
          <p:cNvPr id="3" name="Picture 2">
            <a:hlinkClick r:id="rId3"/>
            <a:extLst>
              <a:ext uri="{FF2B5EF4-FFF2-40B4-BE49-F238E27FC236}">
                <a16:creationId xmlns:a16="http://schemas.microsoft.com/office/drawing/2014/main" id="{C400ACA5-E9A5-434D-ABBC-43719DF44FC9}"/>
              </a:ext>
            </a:extLst>
          </p:cNvPr>
          <p:cNvPicPr>
            <a:picLocks noChangeAspect="1"/>
          </p:cNvPicPr>
          <p:nvPr/>
        </p:nvPicPr>
        <p:blipFill>
          <a:blip r:embed="rId4"/>
          <a:stretch>
            <a:fillRect/>
          </a:stretch>
        </p:blipFill>
        <p:spPr>
          <a:xfrm>
            <a:off x="3512723" y="1690688"/>
            <a:ext cx="5166554" cy="4622706"/>
          </a:xfrm>
          <a:prstGeom prst="rect">
            <a:avLst/>
          </a:prstGeom>
        </p:spPr>
      </p:pic>
    </p:spTree>
    <p:extLst>
      <p:ext uri="{BB962C8B-B14F-4D97-AF65-F5344CB8AC3E}">
        <p14:creationId xmlns:p14="http://schemas.microsoft.com/office/powerpoint/2010/main" val="2588594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9DE7-4061-4178-B3FE-35757DEFC5C0}"/>
              </a:ext>
            </a:extLst>
          </p:cNvPr>
          <p:cNvSpPr>
            <a:spLocks noGrp="1"/>
          </p:cNvSpPr>
          <p:nvPr>
            <p:ph type="title"/>
          </p:nvPr>
        </p:nvSpPr>
        <p:spPr>
          <a:xfrm>
            <a:off x="481803" y="276132"/>
            <a:ext cx="9555261" cy="1325563"/>
          </a:xfrm>
        </p:spPr>
        <p:txBody>
          <a:bodyPr/>
          <a:lstStyle/>
          <a:p>
            <a:r>
              <a:rPr lang="en-US" b="1" dirty="0">
                <a:latin typeface="Quicksand" pitchFamily="2" charset="0"/>
              </a:rPr>
              <a:t>Summary</a:t>
            </a:r>
          </a:p>
        </p:txBody>
      </p:sp>
      <p:sp>
        <p:nvSpPr>
          <p:cNvPr id="7" name="Title 1">
            <a:extLst>
              <a:ext uri="{FF2B5EF4-FFF2-40B4-BE49-F238E27FC236}">
                <a16:creationId xmlns:a16="http://schemas.microsoft.com/office/drawing/2014/main" id="{7DCF6E8C-BBF6-4736-AC2B-8B668959426E}"/>
              </a:ext>
            </a:extLst>
          </p:cNvPr>
          <p:cNvSpPr txBox="1">
            <a:spLocks/>
          </p:cNvSpPr>
          <p:nvPr/>
        </p:nvSpPr>
        <p:spPr>
          <a:xfrm>
            <a:off x="1981419" y="1690687"/>
            <a:ext cx="9148429" cy="4891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500" dirty="0">
                <a:latin typeface="Quicksand" pitchFamily="2" charset="0"/>
              </a:rPr>
              <a:t>Law I: </a:t>
            </a:r>
            <a:r>
              <a:rPr lang="en-US" sz="3500" b="1" dirty="0">
                <a:latin typeface="Quicksand" pitchFamily="2" charset="0"/>
              </a:rPr>
              <a:t>You’re already an expert.</a:t>
            </a:r>
            <a:br>
              <a:rPr lang="en-US" sz="3500" b="1" dirty="0">
                <a:latin typeface="Quicksand" pitchFamily="2" charset="0"/>
              </a:rPr>
            </a:br>
            <a:r>
              <a:rPr lang="en-US" sz="3500" dirty="0">
                <a:latin typeface="Quicksand" pitchFamily="2" charset="0"/>
              </a:rPr>
              <a:t>Law II: </a:t>
            </a:r>
            <a:r>
              <a:rPr lang="en-US" sz="3500" b="1" dirty="0">
                <a:latin typeface="Quicksand" pitchFamily="2" charset="0"/>
              </a:rPr>
              <a:t>You are always persuading.</a:t>
            </a:r>
            <a:br>
              <a:rPr lang="en-US" sz="3500" b="1" dirty="0">
                <a:latin typeface="Quicksand" pitchFamily="2" charset="0"/>
              </a:rPr>
            </a:br>
            <a:r>
              <a:rPr lang="en-US" sz="3500" dirty="0">
                <a:latin typeface="Quicksand" pitchFamily="2" charset="0"/>
              </a:rPr>
              <a:t>Law III: </a:t>
            </a:r>
            <a:r>
              <a:rPr lang="en-US" sz="3500" b="1" dirty="0">
                <a:latin typeface="Quicksand" pitchFamily="2" charset="0"/>
              </a:rPr>
              <a:t>Respect your audience.</a:t>
            </a:r>
          </a:p>
          <a:p>
            <a:pPr>
              <a:lnSpc>
                <a:spcPct val="150000"/>
              </a:lnSpc>
            </a:pPr>
            <a:endParaRPr lang="en-US" sz="700" b="1" dirty="0">
              <a:latin typeface="Quicksand" pitchFamily="2" charset="0"/>
            </a:endParaRPr>
          </a:p>
          <a:p>
            <a:pPr marL="2331720" indent="-571500">
              <a:lnSpc>
                <a:spcPct val="150000"/>
              </a:lnSpc>
              <a:buFont typeface="Arial" panose="020B0604020202020204" pitchFamily="34" charset="0"/>
              <a:buChar char="•"/>
            </a:pPr>
            <a:r>
              <a:rPr lang="en-US" sz="2400" dirty="0">
                <a:latin typeface="Quicksand" pitchFamily="2" charset="0"/>
              </a:rPr>
              <a:t>Use the Best “Data Ink”</a:t>
            </a:r>
          </a:p>
          <a:p>
            <a:pPr marL="2331720" indent="-571500">
              <a:lnSpc>
                <a:spcPct val="150000"/>
              </a:lnSpc>
              <a:buFont typeface="Arial" panose="020B0604020202020204" pitchFamily="34" charset="0"/>
              <a:buChar char="•"/>
            </a:pPr>
            <a:r>
              <a:rPr lang="en-US" sz="2400" dirty="0">
                <a:latin typeface="Quicksand" pitchFamily="2" charset="0"/>
              </a:rPr>
              <a:t>Rely on Conventions</a:t>
            </a:r>
          </a:p>
          <a:p>
            <a:pPr marL="2331720" indent="-571500">
              <a:lnSpc>
                <a:spcPct val="150000"/>
              </a:lnSpc>
              <a:buFont typeface="Arial" panose="020B0604020202020204" pitchFamily="34" charset="0"/>
              <a:buChar char="•"/>
            </a:pPr>
            <a:r>
              <a:rPr lang="en-US" sz="2400" dirty="0">
                <a:latin typeface="Quicksand" pitchFamily="2" charset="0"/>
              </a:rPr>
              <a:t>Lose the Junk</a:t>
            </a:r>
          </a:p>
          <a:p>
            <a:pPr marL="2331720" indent="-571500">
              <a:lnSpc>
                <a:spcPct val="150000"/>
              </a:lnSpc>
              <a:buFont typeface="Arial" panose="020B0604020202020204" pitchFamily="34" charset="0"/>
              <a:buChar char="•"/>
            </a:pPr>
            <a:r>
              <a:rPr lang="en-US" sz="2400" dirty="0">
                <a:latin typeface="Quicksand" pitchFamily="2" charset="0"/>
              </a:rPr>
              <a:t>Add Polish</a:t>
            </a:r>
          </a:p>
          <a:p>
            <a:pPr marL="571500" indent="-571500">
              <a:lnSpc>
                <a:spcPct val="150000"/>
              </a:lnSpc>
              <a:buFont typeface="Wingdings" panose="05000000000000000000" pitchFamily="2" charset="2"/>
              <a:buChar char="§"/>
            </a:pPr>
            <a:endParaRPr lang="en-US" sz="2400" b="1" dirty="0">
              <a:latin typeface="Quicksand" pitchFamily="2" charset="0"/>
            </a:endParaRPr>
          </a:p>
        </p:txBody>
      </p:sp>
    </p:spTree>
    <p:extLst>
      <p:ext uri="{BB962C8B-B14F-4D97-AF65-F5344CB8AC3E}">
        <p14:creationId xmlns:p14="http://schemas.microsoft.com/office/powerpoint/2010/main" val="12755228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06BE-5BB0-45B9-A1EF-B8C971FD6FCD}"/>
              </a:ext>
            </a:extLst>
          </p:cNvPr>
          <p:cNvSpPr>
            <a:spLocks noGrp="1"/>
          </p:cNvSpPr>
          <p:nvPr>
            <p:ph type="title"/>
          </p:nvPr>
        </p:nvSpPr>
        <p:spPr>
          <a:xfrm>
            <a:off x="2171700" y="1279187"/>
            <a:ext cx="7848600" cy="4299626"/>
          </a:xfrm>
        </p:spPr>
        <p:txBody>
          <a:bodyPr>
            <a:normAutofit/>
          </a:bodyPr>
          <a:lstStyle/>
          <a:p>
            <a:pPr algn="ctr"/>
            <a:r>
              <a:rPr lang="en-US" b="1" dirty="0">
                <a:latin typeface="Quicksand" pitchFamily="2" charset="0"/>
              </a:rPr>
              <a:t>Further Resources</a:t>
            </a:r>
          </a:p>
        </p:txBody>
      </p:sp>
      <p:sp>
        <p:nvSpPr>
          <p:cNvPr id="12" name="Content Placeholder 2">
            <a:extLst>
              <a:ext uri="{FF2B5EF4-FFF2-40B4-BE49-F238E27FC236}">
                <a16:creationId xmlns:a16="http://schemas.microsoft.com/office/drawing/2014/main" id="{75F8D616-F926-4D2D-86C0-97C59628D342}"/>
              </a:ext>
            </a:extLst>
          </p:cNvPr>
          <p:cNvSpPr txBox="1">
            <a:spLocks/>
          </p:cNvSpPr>
          <p:nvPr/>
        </p:nvSpPr>
        <p:spPr>
          <a:xfrm>
            <a:off x="7349248" y="2302645"/>
            <a:ext cx="4139118" cy="277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154329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76E-E0CE-483F-9CBC-28684B5C75F8}"/>
              </a:ext>
            </a:extLst>
          </p:cNvPr>
          <p:cNvSpPr>
            <a:spLocks noGrp="1"/>
          </p:cNvSpPr>
          <p:nvPr>
            <p:ph type="title"/>
          </p:nvPr>
        </p:nvSpPr>
        <p:spPr>
          <a:xfrm>
            <a:off x="522941" y="339562"/>
            <a:ext cx="10515600" cy="1325563"/>
          </a:xfrm>
        </p:spPr>
        <p:txBody>
          <a:bodyPr/>
          <a:lstStyle/>
          <a:p>
            <a:r>
              <a:rPr lang="en-US" b="1" dirty="0">
                <a:latin typeface="Quicksand" pitchFamily="2" charset="0"/>
              </a:rPr>
              <a:t>Visualization Resources</a:t>
            </a:r>
            <a:endParaRPr lang="en-US" dirty="0">
              <a:latin typeface="Quicksand" pitchFamily="2" charset="0"/>
            </a:endParaRPr>
          </a:p>
        </p:txBody>
      </p:sp>
      <p:sp>
        <p:nvSpPr>
          <p:cNvPr id="3" name="Content Placeholder 2">
            <a:extLst>
              <a:ext uri="{FF2B5EF4-FFF2-40B4-BE49-F238E27FC236}">
                <a16:creationId xmlns:a16="http://schemas.microsoft.com/office/drawing/2014/main" id="{30729D9F-FC39-440F-A3B8-16A18E732D3E}"/>
              </a:ext>
            </a:extLst>
          </p:cNvPr>
          <p:cNvSpPr>
            <a:spLocks noGrp="1"/>
          </p:cNvSpPr>
          <p:nvPr>
            <p:ph idx="1"/>
          </p:nvPr>
        </p:nvSpPr>
        <p:spPr>
          <a:xfrm>
            <a:off x="1810511" y="2029967"/>
            <a:ext cx="9429455" cy="3825689"/>
          </a:xfrm>
        </p:spPr>
        <p:txBody>
          <a:bodyPr>
            <a:normAutofit/>
          </a:bodyPr>
          <a:lstStyle/>
          <a:p>
            <a:pPr>
              <a:lnSpc>
                <a:spcPct val="150000"/>
              </a:lnSpc>
            </a:pPr>
            <a:r>
              <a:rPr lang="en-US" sz="2400" b="1" dirty="0">
                <a:latin typeface="Quicksand" pitchFamily="2" charset="0"/>
              </a:rPr>
              <a:t>Tooling: </a:t>
            </a:r>
            <a:r>
              <a:rPr lang="en-US" sz="2400" dirty="0">
                <a:latin typeface="Quicksand" pitchFamily="2" charset="0"/>
                <a:hlinkClick r:id="rId2"/>
              </a:rPr>
              <a:t>Visualization Tooling Guide</a:t>
            </a:r>
            <a:r>
              <a:rPr lang="en-US" sz="2400" dirty="0">
                <a:latin typeface="Quicksand" pitchFamily="2" charset="0"/>
              </a:rPr>
              <a:t> (</a:t>
            </a:r>
            <a:r>
              <a:rPr lang="en-US" sz="2400" dirty="0" err="1">
                <a:latin typeface="Quicksand" pitchFamily="2" charset="0"/>
              </a:rPr>
              <a:t>Berinato</a:t>
            </a:r>
            <a:r>
              <a:rPr lang="en-US" sz="2400" dirty="0">
                <a:latin typeface="Quicksand" pitchFamily="2" charset="0"/>
              </a:rPr>
              <a:t>, 2016)</a:t>
            </a:r>
          </a:p>
          <a:p>
            <a:pPr>
              <a:lnSpc>
                <a:spcPct val="150000"/>
              </a:lnSpc>
            </a:pPr>
            <a:r>
              <a:rPr lang="en-US" sz="2400" b="1" dirty="0">
                <a:latin typeface="Quicksand" pitchFamily="2" charset="0"/>
              </a:rPr>
              <a:t>Selecting a Viz: </a:t>
            </a:r>
            <a:r>
              <a:rPr lang="en-US" sz="2400" dirty="0">
                <a:latin typeface="Quicksand" pitchFamily="2" charset="0"/>
                <a:hlinkClick r:id="rId3"/>
              </a:rPr>
              <a:t>Data Viz Project</a:t>
            </a:r>
            <a:r>
              <a:rPr lang="en-US" sz="2400" dirty="0">
                <a:latin typeface="Quicksand" pitchFamily="2" charset="0"/>
              </a:rPr>
              <a:t> (</a:t>
            </a:r>
            <a:r>
              <a:rPr lang="en-US" sz="2400" dirty="0" err="1">
                <a:latin typeface="Quicksand" pitchFamily="2" charset="0"/>
              </a:rPr>
              <a:t>Ferdio</a:t>
            </a:r>
            <a:r>
              <a:rPr lang="en-US" sz="2400" dirty="0">
                <a:latin typeface="Quicksand" pitchFamily="2" charset="0"/>
              </a:rPr>
              <a:t>, 2019)</a:t>
            </a:r>
          </a:p>
          <a:p>
            <a:pPr>
              <a:lnSpc>
                <a:spcPct val="150000"/>
              </a:lnSpc>
            </a:pPr>
            <a:r>
              <a:rPr lang="en-US" sz="2400" b="1" dirty="0">
                <a:latin typeface="Quicksand" pitchFamily="2" charset="0"/>
              </a:rPr>
              <a:t>Matching Colors: </a:t>
            </a:r>
            <a:r>
              <a:rPr lang="en-US" sz="2400" dirty="0">
                <a:latin typeface="Quicksand" pitchFamily="2" charset="0"/>
                <a:hlinkClick r:id="rId4"/>
              </a:rPr>
              <a:t>Image Color Picker</a:t>
            </a:r>
            <a:endParaRPr lang="en-US" sz="2400" dirty="0">
              <a:latin typeface="Quicksand" pitchFamily="2" charset="0"/>
            </a:endParaRPr>
          </a:p>
          <a:p>
            <a:pPr>
              <a:lnSpc>
                <a:spcPct val="150000"/>
              </a:lnSpc>
            </a:pPr>
            <a:r>
              <a:rPr lang="en-US" sz="2400" b="1" dirty="0">
                <a:latin typeface="Quicksand" pitchFamily="2" charset="0"/>
              </a:rPr>
              <a:t>Complementary Colors: </a:t>
            </a:r>
            <a:r>
              <a:rPr lang="en-US" sz="2400" dirty="0">
                <a:latin typeface="Quicksand" pitchFamily="2" charset="0"/>
                <a:hlinkClick r:id="rId5"/>
              </a:rPr>
              <a:t>Coolers</a:t>
            </a:r>
            <a:r>
              <a:rPr lang="en-US" sz="2400" dirty="0">
                <a:latin typeface="Quicksand" pitchFamily="2" charset="0"/>
              </a:rPr>
              <a:t> (Bianchi, 2018)</a:t>
            </a:r>
          </a:p>
          <a:p>
            <a:pPr>
              <a:lnSpc>
                <a:spcPct val="150000"/>
              </a:lnSpc>
            </a:pPr>
            <a:r>
              <a:rPr lang="en-US" sz="2400" b="1" dirty="0">
                <a:latin typeface="Quicksand" pitchFamily="2" charset="0"/>
              </a:rPr>
              <a:t>Color &amp; Accessibility:</a:t>
            </a:r>
            <a:r>
              <a:rPr lang="en-US" sz="2400" dirty="0">
                <a:latin typeface="Quicksand" pitchFamily="2" charset="0"/>
              </a:rPr>
              <a:t> </a:t>
            </a:r>
            <a:r>
              <a:rPr lang="en-US" sz="2400" dirty="0">
                <a:latin typeface="Quicksand" pitchFamily="2" charset="0"/>
                <a:hlinkClick r:id="rId6"/>
              </a:rPr>
              <a:t>Contrast Checker</a:t>
            </a:r>
            <a:r>
              <a:rPr lang="en-US" sz="2400" dirty="0">
                <a:latin typeface="Quicksand" pitchFamily="2" charset="0"/>
              </a:rPr>
              <a:t> (Web AIM, 2020)</a:t>
            </a:r>
          </a:p>
        </p:txBody>
      </p:sp>
    </p:spTree>
    <p:extLst>
      <p:ext uri="{BB962C8B-B14F-4D97-AF65-F5344CB8AC3E}">
        <p14:creationId xmlns:p14="http://schemas.microsoft.com/office/powerpoint/2010/main" val="1238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1316</TotalTime>
  <Words>3487</Words>
  <Application>Microsoft Office PowerPoint</Application>
  <PresentationFormat>Widescreen</PresentationFormat>
  <Paragraphs>530</Paragraphs>
  <Slides>103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103</vt:i4>
      </vt:variant>
    </vt:vector>
  </HeadingPairs>
  <TitlesOfParts>
    <vt:vector size="109" baseType="lpstr">
      <vt:lpstr>Arial</vt:lpstr>
      <vt:lpstr>Wingdings</vt:lpstr>
      <vt:lpstr>Calibri</vt:lpstr>
      <vt:lpstr>Calibri Light</vt:lpstr>
      <vt:lpstr>Quicksand</vt:lpstr>
      <vt:lpstr>Office Theme</vt:lpstr>
      <vt:lpstr>Picture This: Best Practices in Data Visualization</vt:lpstr>
      <vt:lpstr>Contents</vt:lpstr>
      <vt:lpstr>PowerPoint Presentation</vt:lpstr>
      <vt:lpstr>PowerPoint Presentation</vt:lpstr>
      <vt:lpstr>Origins &amp; Meeting Cholera</vt:lpstr>
      <vt:lpstr>PowerPoint Presentation</vt:lpstr>
      <vt:lpstr>Snow’s Education &amp; Break from Cholera</vt:lpstr>
      <vt:lpstr>PowerPoint Presentation</vt:lpstr>
      <vt:lpstr>Cholera: The Broad Street Pump</vt:lpstr>
      <vt:lpstr>PowerPoint Presentation</vt:lpstr>
      <vt:lpstr>PowerPoint Presentation</vt:lpstr>
      <vt:lpstr>PowerPoint Presentation</vt:lpstr>
      <vt:lpstr>Snow’s Legacy</vt:lpstr>
      <vt:lpstr>PowerPoint Presentation</vt:lpstr>
      <vt:lpstr>PowerPoint Presentation</vt:lpstr>
      <vt:lpstr>New York City: Open Data </vt:lpstr>
      <vt:lpstr>Wellington’s First Visualizations</vt:lpstr>
      <vt:lpstr>Wellington’s Hydrants</vt:lpstr>
      <vt:lpstr>PowerPoint Presentation</vt:lpstr>
      <vt:lpstr>PowerPoint Presentation</vt:lpstr>
      <vt:lpstr>PowerPoint Presentation</vt:lpstr>
      <vt:lpstr>PowerPoint Presentation</vt:lpstr>
      <vt:lpstr>Public Response to Hydrants</vt:lpstr>
      <vt:lpstr>PowerPoint Presentation</vt:lpstr>
      <vt:lpstr>PowerPoint Presentation</vt:lpstr>
      <vt:lpstr>PowerPoint Presentation</vt:lpstr>
      <vt:lpstr>Why Were Snow &amp; Wellington So Effective?</vt:lpstr>
      <vt:lpstr>The next visualization shows the following data:   Median Household Income by Family Size  Syracuse, NY, 2016  Question:    Which two family sizes have   the highest median income?</vt:lpstr>
      <vt:lpstr>PowerPoint Presentation</vt:lpstr>
      <vt:lpstr>The next visualization shows the same data:   Median Household Income by Family Size  Syracuse, NY, 2016  Question:    Which two family sizes have   the highest median income?</vt:lpstr>
      <vt:lpstr>PowerPoint Presentation</vt:lpstr>
      <vt:lpstr>Two visualizations; same data.</vt:lpstr>
      <vt:lpstr>Law I You’re already an expert.</vt:lpstr>
      <vt:lpstr>We’re Experts at Consuming Data Visualization</vt:lpstr>
      <vt:lpstr>Utility Bills</vt:lpstr>
      <vt:lpstr>Gaming</vt:lpstr>
      <vt:lpstr>Wearable Tech</vt:lpstr>
      <vt:lpstr>Sports</vt:lpstr>
      <vt:lpstr>Tree Lifespan</vt:lpstr>
      <vt:lpstr>We’ve had a lifetime of experience  honing our visualization literacy.</vt:lpstr>
      <vt:lpstr>What is Data Visualization?</vt:lpstr>
      <vt:lpstr>Data Visualization vs. Info Visualization</vt:lpstr>
      <vt:lpstr>Exploratory vs. Explanatory Data Visualization</vt:lpstr>
      <vt:lpstr>Exploratory Viz Interstate 690 Renovations in Syracuse, NY</vt:lpstr>
      <vt:lpstr>Exploratory Viz Interstate 690 Renovations in Syracuse, NY</vt:lpstr>
      <vt:lpstr>Exploratory Viz Interstate 690 Renovations in Syracuse, NY</vt:lpstr>
      <vt:lpstr>Exploratory Viz An Example “In the Wild”</vt:lpstr>
      <vt:lpstr>Explanatory Viz Interstate 690 Renovations in Syracuse, NY</vt:lpstr>
      <vt:lpstr>Why Exploratory Viz? Anscombe’s Quartet</vt:lpstr>
      <vt:lpstr>Law II You are always persuading.</vt:lpstr>
      <vt:lpstr>Which increase in income is more dramatic?</vt:lpstr>
      <vt:lpstr>Neither, I just turned my phone sideways.</vt:lpstr>
      <vt:lpstr>No hard rules, just good intentions.</vt:lpstr>
      <vt:lpstr>Dishonesty: Truncated Y-Axes</vt:lpstr>
      <vt:lpstr>Dishonesty: Double Y-Axes</vt:lpstr>
      <vt:lpstr>Dishonesty: Hidden Population Densities</vt:lpstr>
      <vt:lpstr>Dishonesty: Angles</vt:lpstr>
      <vt:lpstr>That’s not cool.  There are, like, 20 categories in that pie chart.  Fair.  Answer this simple question in 10 seconds.</vt:lpstr>
      <vt:lpstr>Dishonesty: Angles Which rapper has the largest vocabulary?</vt:lpstr>
      <vt:lpstr>Alright point taken.  But what do?  Answer the same question with  the exact same information.</vt:lpstr>
      <vt:lpstr>Dishonesty: Angles Which rapper has the largest vocabulary?</vt:lpstr>
      <vt:lpstr>Avoid visualization types named after desserts (e.g. pies, donuts).  (Unless you’re from Minnesota, in which case “bars” are cool).</vt:lpstr>
      <vt:lpstr>Picking the Right Visualization  Data Viz Project</vt:lpstr>
      <vt:lpstr>In sum: Visualize virtuously.</vt:lpstr>
      <vt:lpstr>Law III Respect your audience.</vt:lpstr>
      <vt:lpstr>Disrespectful Viz:  An Example</vt:lpstr>
      <vt:lpstr>Disrespectful Viz: Another Example</vt:lpstr>
      <vt:lpstr>Visualizing Respectfully</vt:lpstr>
      <vt:lpstr>Respect Your Audience’s Time</vt:lpstr>
      <vt:lpstr>PowerPoint Presentation</vt:lpstr>
      <vt:lpstr>Efficient Data Ink: Continuous Values</vt:lpstr>
      <vt:lpstr>Efficient Data Ink:   Categorical  Values</vt:lpstr>
      <vt:lpstr>PowerPoint Presentation</vt:lpstr>
      <vt:lpstr>Conventions: Gradient Saturation Dark Means More</vt:lpstr>
      <vt:lpstr>Conventions: Gradient Saturation The Tradeoff with Greens</vt:lpstr>
      <vt:lpstr>Conventions: Gradient Saturation You’ve Been Had! Color is Meaningless</vt:lpstr>
      <vt:lpstr>Conventions: Divergent Colors Emphasizing &amp; Color-Blind Friendly</vt:lpstr>
      <vt:lpstr>Conventions: Divergent Colors Green Means Profit; Red Means Loss</vt:lpstr>
      <vt:lpstr>Conventions: Discrete Colors Politicized Colors</vt:lpstr>
      <vt:lpstr>Picking the Right Colors Color Brewer 2.0</vt:lpstr>
      <vt:lpstr>Custom Color Palettes Coolors</vt:lpstr>
      <vt:lpstr>Extracting Colors HTML Color Codes</vt:lpstr>
      <vt:lpstr>PowerPoint Presentation</vt:lpstr>
      <vt:lpstr>Example:  Autogenerated Column Chart (Excel)</vt:lpstr>
      <vt:lpstr>Conventions: Limiting Eye Movement The Zig-Zag Pattern, Before</vt:lpstr>
      <vt:lpstr>Conventions: Limiting Eye Movement The Zig-Zag Pattern, After</vt:lpstr>
      <vt:lpstr>Conventions: Eliminate Redundancies Reduced Eye Movement</vt:lpstr>
      <vt:lpstr>PowerPoint Presentation</vt:lpstr>
      <vt:lpstr>Conventions: Eliminate Redundancies With Chart Junk</vt:lpstr>
      <vt:lpstr>Conventions: Eliminate Redundancies With Chart Junk &amp; Annotation</vt:lpstr>
      <vt:lpstr>Conventions: Eliminate Redundancies Without Chart Junk</vt:lpstr>
      <vt:lpstr>PowerPoint Presentation</vt:lpstr>
      <vt:lpstr>Conventions: Draw the Eye Emphasize, Polish, Annotate, &amp; Source</vt:lpstr>
      <vt:lpstr>Selecting Legible Text Google Fonts</vt:lpstr>
      <vt:lpstr>Ensuring Accessibility Web AIM</vt:lpstr>
      <vt:lpstr>Demo Cleaning &amp; Polishing in Excel</vt:lpstr>
      <vt:lpstr>Summary</vt:lpstr>
      <vt:lpstr>Further Resources</vt:lpstr>
      <vt:lpstr>Visualization Resources</vt:lpstr>
      <vt:lpstr>Visualization Galleries</vt:lpstr>
      <vt:lpstr>Download Presentation  &amp; Full Workshop</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for  Performance Management</dc:title>
  <dc:creator>Jamison Crawford</dc:creator>
  <cp:lastModifiedBy>Jamison Crawford</cp:lastModifiedBy>
  <cp:revision>156</cp:revision>
  <dcterms:created xsi:type="dcterms:W3CDTF">2019-02-24T15:51:52Z</dcterms:created>
  <dcterms:modified xsi:type="dcterms:W3CDTF">2020-06-25T10:58:38Z</dcterms:modified>
</cp:coreProperties>
</file>